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2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0"/>
  </p:notesMasterIdLst>
  <p:sldIdLst>
    <p:sldId id="257" r:id="rId2"/>
    <p:sldId id="297" r:id="rId3"/>
    <p:sldId id="330" r:id="rId4"/>
    <p:sldId id="299" r:id="rId5"/>
    <p:sldId id="331" r:id="rId6"/>
    <p:sldId id="300" r:id="rId7"/>
    <p:sldId id="301" r:id="rId8"/>
    <p:sldId id="332" r:id="rId9"/>
    <p:sldId id="302" r:id="rId10"/>
    <p:sldId id="303" r:id="rId11"/>
    <p:sldId id="306" r:id="rId12"/>
    <p:sldId id="307" r:id="rId13"/>
    <p:sldId id="309" r:id="rId14"/>
    <p:sldId id="310" r:id="rId15"/>
    <p:sldId id="312" r:id="rId16"/>
    <p:sldId id="313" r:id="rId17"/>
    <p:sldId id="314" r:id="rId18"/>
    <p:sldId id="333" r:id="rId19"/>
    <p:sldId id="315" r:id="rId20"/>
    <p:sldId id="334" r:id="rId21"/>
    <p:sldId id="335" r:id="rId22"/>
    <p:sldId id="336" r:id="rId23"/>
    <p:sldId id="337" r:id="rId24"/>
    <p:sldId id="316" r:id="rId25"/>
    <p:sldId id="340" r:id="rId26"/>
    <p:sldId id="339" r:id="rId27"/>
    <p:sldId id="338" r:id="rId28"/>
    <p:sldId id="318" r:id="rId29"/>
    <p:sldId id="341" r:id="rId30"/>
    <p:sldId id="317" r:id="rId31"/>
    <p:sldId id="319" r:id="rId32"/>
    <p:sldId id="343" r:id="rId33"/>
    <p:sldId id="320" r:id="rId34"/>
    <p:sldId id="321" r:id="rId35"/>
    <p:sldId id="322" r:id="rId36"/>
    <p:sldId id="323" r:id="rId37"/>
    <p:sldId id="324" r:id="rId38"/>
    <p:sldId id="325" r:id="rId39"/>
    <p:sldId id="342" r:id="rId40"/>
    <p:sldId id="305" r:id="rId41"/>
    <p:sldId id="327" r:id="rId42"/>
    <p:sldId id="289" r:id="rId43"/>
    <p:sldId id="263" r:id="rId44"/>
    <p:sldId id="345" r:id="rId45"/>
    <p:sldId id="326" r:id="rId46"/>
    <p:sldId id="329" r:id="rId47"/>
    <p:sldId id="328" r:id="rId48"/>
    <p:sldId id="344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47FB"/>
    <a:srgbClr val="F977E0"/>
    <a:srgbClr val="FCE2AE"/>
    <a:srgbClr val="CC00FF"/>
    <a:srgbClr val="F8F272"/>
    <a:srgbClr val="80F2E4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5714" autoAdjust="0"/>
  </p:normalViewPr>
  <p:slideViewPr>
    <p:cSldViewPr snapToGrid="0">
      <p:cViewPr>
        <p:scale>
          <a:sx n="73" d="100"/>
          <a:sy n="73" d="100"/>
        </p:scale>
        <p:origin x="-12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B3299-5C0A-4908-A05F-8C266DCE60A9}" type="datetimeFigureOut">
              <a:rPr lang="en-CA" smtClean="0"/>
              <a:t>2016-07-11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746E7-BDD9-471B-9F6C-BDFB163A3DC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6837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Thank</a:t>
            </a:r>
            <a:r>
              <a:rPr lang="en-US" baseline="0" dirty="0" smtClean="0"/>
              <a:t> you session chair, I am going to present our paper entitled </a:t>
            </a:r>
            <a:r>
              <a:rPr lang="en-CA" sz="12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Drawing Plane Triangulations with Few Segments</a:t>
            </a:r>
            <a:r>
              <a:rPr lang="en-US" baseline="0" dirty="0" smtClean="0"/>
              <a:t>. </a:t>
            </a:r>
          </a:p>
          <a:p>
            <a:r>
              <a:rPr lang="en-US" baseline="0" dirty="0" smtClean="0"/>
              <a:t>This is a joint work with my supervisor dr. stephane durocher.</a:t>
            </a:r>
          </a:p>
          <a:p>
            <a:r>
              <a:rPr lang="en-US" dirty="0" smtClean="0"/>
              <a:t>And we are from University</a:t>
            </a:r>
            <a:r>
              <a:rPr lang="en-US" baseline="0" dirty="0" smtClean="0"/>
              <a:t> of Manitoba.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746E7-BDD9-471B-9F6C-BDFB163A3DC4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8350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746E7-BDD9-471B-9F6C-BDFB163A3DC4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8350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746E7-BDD9-471B-9F6C-BDFB163A3DC4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265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746E7-BDD9-471B-9F6C-BDFB163A3DC4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265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746E7-BDD9-471B-9F6C-BDFB163A3DC4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6453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746E7-BDD9-471B-9F6C-BDFB163A3DC4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634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746E7-BDD9-471B-9F6C-BDFB163A3DC4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634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746E7-BDD9-471B-9F6C-BDFB163A3DC4}" type="slidenum">
              <a:rPr lang="en-CA" smtClean="0"/>
              <a:t>48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634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B5C97-5E50-4516-9967-A52C91B1C656}" type="datetime1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1BA1-B5DC-4BD7-B3DC-60F960E8410D}" type="datetime1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4613-52C8-47CE-9A1A-C6E69FC00097}" type="datetime1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A7DF9-CC7D-494A-8CF7-21A15D8AB0B2}" type="datetime1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89274" y="6388249"/>
            <a:ext cx="2133600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A4AA4-939B-4D97-908F-2DA8702D7E4C}" type="datetime1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1519-EBBC-44A8-920A-C411D7D22599}" type="datetime1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5C98-5D4B-43E0-8AD0-3EDAC39CFE51}" type="datetime1">
              <a:rPr lang="en-US" smtClean="0"/>
              <a:t>7/11/2016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792A-21D8-4954-B76D-29768E6EE3C8}" type="datetime1">
              <a:rPr lang="en-US" smtClean="0"/>
              <a:t>7/11/2016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0BA3-5620-4AC1-9189-15FDE9F797F1}" type="datetime1">
              <a:rPr lang="en-US" smtClean="0"/>
              <a:t>7/11/2016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5842-1628-41C4-8972-2914F5D0B2B7}" type="datetime1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7492D-2E45-413D-9720-51C72F8FF9DF}" type="datetime1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1A487-9FA3-42A1-8980-9061AB94E027}" type="datetime1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is.uta.fi/cs/reports/dsarja/D-2009-3.pdf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304800"/>
            <a:ext cx="9144000" cy="1323439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4000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Relating Graph Thickness to Planar Layers and Bend Complexity</a:t>
            </a:r>
            <a:endParaRPr lang="en-US" sz="4000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lum contrast="28000"/>
          </a:blip>
          <a:stretch>
            <a:fillRect/>
          </a:stretch>
        </p:blipFill>
        <p:spPr bwMode="auto">
          <a:xfrm>
            <a:off x="4207489" y="4734959"/>
            <a:ext cx="838200" cy="8001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1891854" y="5604358"/>
            <a:ext cx="54706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Computer Science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University of 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Manitoba, Canada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73455" y="4063174"/>
            <a:ext cx="74107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Stephane  Durocher               Debajyoti  Mondal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0943" y="2169996"/>
            <a:ext cx="1633248" cy="1673173"/>
          </a:xfrm>
          <a:prstGeom prst="ellipse">
            <a:avLst/>
          </a:prstGeom>
          <a:ln w="25400" cap="rnd">
            <a:solidFill>
              <a:schemeClr val="tx1"/>
            </a:solidFill>
          </a:ln>
          <a:effectLst>
            <a:outerShdw blurRad="241300" dist="50800" dir="5400000" algn="ctr" rotWithShape="0">
              <a:schemeClr val="bg1">
                <a:alpha val="42000"/>
              </a:scheme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182815"/>
            <a:ext cx="1633248" cy="1673173"/>
          </a:xfrm>
          <a:prstGeom prst="ellipse">
            <a:avLst/>
          </a:prstGeom>
          <a:ln w="25400" cap="rnd">
            <a:solidFill>
              <a:schemeClr val="tx1"/>
            </a:solidFill>
          </a:ln>
          <a:effectLst>
            <a:outerShdw blurRad="241300" dist="50800" dir="5400000" algn="ctr" rotWithShape="0">
              <a:schemeClr val="bg1">
                <a:alpha val="42000"/>
              </a:scheme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2320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[Erten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Kobourov, 2005] 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Thickness-2 graphs, 2 layers, bend complexity 2</a:t>
            </a:r>
            <a:endParaRPr lang="en-US" sz="2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7" y="1355758"/>
            <a:ext cx="2643187" cy="194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790948" y="1781174"/>
            <a:ext cx="4324351" cy="1097031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Every planar graph has 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monotone topological book embedding.</a:t>
            </a: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42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[Erten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Kobourov, 2005] 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Thickness-2 graphs, 2 layers, bend complexity 2</a:t>
            </a:r>
            <a:endParaRPr lang="en-US" sz="2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95575"/>
            <a:ext cx="2576478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27" y="4133850"/>
            <a:ext cx="2076026" cy="136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1226" y="1504950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Take the monotone topological book </a:t>
            </a:r>
            <a:r>
              <a:rPr lang="en-US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embeddings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of the planar layers.</a:t>
            </a:r>
          </a:p>
        </p:txBody>
      </p:sp>
    </p:spTree>
    <p:extLst>
      <p:ext uri="{BB962C8B-B14F-4D97-AF65-F5344CB8AC3E}">
        <p14:creationId xmlns:p14="http://schemas.microsoft.com/office/powerpoint/2010/main" val="317562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[Erten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Kobourov, 2005] 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Thickness-2 graphs, 2 layers, bend complexity 2</a:t>
            </a:r>
            <a:endParaRPr lang="en-US" sz="2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95575"/>
            <a:ext cx="2576478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27" y="4133850"/>
            <a:ext cx="2076026" cy="136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2490065" y="4989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793910" y="50039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033767" y="5009893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343982" y="500989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CA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671443" y="50039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948945" y="5010525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2576478" y="4991100"/>
            <a:ext cx="1481171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2538678" y="4953000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2832105" y="4953000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3437156" y="4953000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3671443" y="4953000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3992750" y="4953000"/>
            <a:ext cx="75600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131118" y="4953000"/>
            <a:ext cx="68238" cy="76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2576479" y="3264486"/>
            <a:ext cx="14811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2538679" y="3226386"/>
            <a:ext cx="75600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2832106" y="3226386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3132357" y="3226386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3671444" y="3226386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3992751" y="3226386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391469" y="3226386"/>
            <a:ext cx="68238" cy="76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432850" y="3269797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736695" y="3283761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976552" y="32897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286767" y="328974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CA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614228" y="328376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891730" y="329037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71226" y="1504950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Take the monotone topological book </a:t>
            </a:r>
            <a:r>
              <a:rPr lang="en-US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embeddings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of the planar layers.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61703" y="1924059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Create corresponding Hamiltonian paths, insert dummy vertices at the crossing.</a:t>
            </a:r>
          </a:p>
        </p:txBody>
      </p:sp>
    </p:spTree>
    <p:extLst>
      <p:ext uri="{BB962C8B-B14F-4D97-AF65-F5344CB8AC3E}">
        <p14:creationId xmlns:p14="http://schemas.microsoft.com/office/powerpoint/2010/main" val="234944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[Erten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Kobourov, 2005] 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Thickness-2 graphs, 2 layers, bend complexity 2</a:t>
            </a:r>
            <a:endParaRPr lang="en-US" sz="2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95575"/>
            <a:ext cx="2576478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27" y="4133850"/>
            <a:ext cx="2076026" cy="136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2576479" y="3264486"/>
            <a:ext cx="14811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538679" y="3226386"/>
            <a:ext cx="75600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832106" y="3226386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132357" y="3226386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671444" y="3226386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992751" y="3226386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91469" y="3226386"/>
            <a:ext cx="68238" cy="76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32850" y="3269797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36695" y="3283761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76552" y="32897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86767" y="328974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CA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14228" y="328376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91730" y="329037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490065" y="4989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2793910" y="50039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033767" y="5009893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3343982" y="500989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CA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3671443" y="50039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3948945" y="5010525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6" name="Straight Connector 125"/>
          <p:cNvCxnSpPr/>
          <p:nvPr/>
        </p:nvCxnSpPr>
        <p:spPr>
          <a:xfrm>
            <a:off x="2576478" y="4991100"/>
            <a:ext cx="1481171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2538678" y="4953000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2832105" y="4953000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3437156" y="4953000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3671443" y="4953000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3992750" y="4953000"/>
            <a:ext cx="75600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3131118" y="4953000"/>
            <a:ext cx="68238" cy="76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3" name="Straight Connector 132"/>
          <p:cNvCxnSpPr/>
          <p:nvPr/>
        </p:nvCxnSpPr>
        <p:spPr>
          <a:xfrm>
            <a:off x="6051199" y="4964060"/>
            <a:ext cx="14811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4" name="Oval 133"/>
          <p:cNvSpPr/>
          <p:nvPr/>
        </p:nvSpPr>
        <p:spPr>
          <a:xfrm>
            <a:off x="6013399" y="4925960"/>
            <a:ext cx="75600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Oval 134"/>
          <p:cNvSpPr/>
          <p:nvPr/>
        </p:nvSpPr>
        <p:spPr>
          <a:xfrm>
            <a:off x="6306826" y="4925960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6607077" y="4925960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7146164" y="4925960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7467471" y="4925960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6866189" y="4925960"/>
            <a:ext cx="68238" cy="76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5907570" y="4969371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6211415" y="4983335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6451272" y="498931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6761487" y="498931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CA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7088948" y="49833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7366450" y="4989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 rot="16200000">
            <a:off x="7839845" y="436123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 rot="16200000">
            <a:off x="7853809" y="405738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 rot="16200000">
            <a:off x="7827730" y="382313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CA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9" name="TextBox 148"/>
          <p:cNvSpPr txBox="1"/>
          <p:nvPr/>
        </p:nvSpPr>
        <p:spPr>
          <a:xfrm rot="16200000">
            <a:off x="7866202" y="3476054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 rot="16200000">
            <a:off x="7853809" y="31798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 rot="16200000">
            <a:off x="7866834" y="2907960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 rot="16200000">
            <a:off x="7065786" y="3857717"/>
            <a:ext cx="1481171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 rot="16200000">
            <a:off x="7768572" y="4560203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Oval 153"/>
          <p:cNvSpPr/>
          <p:nvPr/>
        </p:nvSpPr>
        <p:spPr>
          <a:xfrm rot="16200000">
            <a:off x="7768572" y="4266776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Oval 154"/>
          <p:cNvSpPr/>
          <p:nvPr/>
        </p:nvSpPr>
        <p:spPr>
          <a:xfrm rot="16200000">
            <a:off x="7768572" y="3668075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6" name="Oval 155"/>
          <p:cNvSpPr/>
          <p:nvPr/>
        </p:nvSpPr>
        <p:spPr>
          <a:xfrm rot="16200000">
            <a:off x="7768572" y="3427438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Oval 156"/>
          <p:cNvSpPr/>
          <p:nvPr/>
        </p:nvSpPr>
        <p:spPr>
          <a:xfrm rot="16200000">
            <a:off x="7768572" y="3106131"/>
            <a:ext cx="75600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Rectangle 157"/>
          <p:cNvSpPr/>
          <p:nvPr/>
        </p:nvSpPr>
        <p:spPr>
          <a:xfrm rot="16200000">
            <a:off x="7772253" y="3971444"/>
            <a:ext cx="68238" cy="76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71226" y="1504950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Take the monotone topological book </a:t>
            </a:r>
            <a:r>
              <a:rPr lang="en-US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embeddings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of the planar layers.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61703" y="1924059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Create corresponding Hamiltonian paths, insert dummy vertices at the crossing.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61703" y="2352684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vertex positions. Draw the edges.</a:t>
            </a: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18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[Erten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Kobourov, 2005] 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Thickness-2 graphs, 2 layers, bend complexity 2</a:t>
            </a:r>
            <a:endParaRPr lang="en-US" sz="2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95575"/>
            <a:ext cx="2576478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27" y="4133850"/>
            <a:ext cx="2076026" cy="136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2576479" y="3264486"/>
            <a:ext cx="14811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538679" y="3226386"/>
            <a:ext cx="75600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832106" y="3226386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132357" y="3226386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671444" y="3226386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992751" y="3226386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91469" y="3226386"/>
            <a:ext cx="68238" cy="76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32850" y="3269797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36695" y="3283761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76552" y="32897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86767" y="328974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CA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14228" y="328376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91730" y="329037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6" name="Straight Connector 135"/>
          <p:cNvCxnSpPr/>
          <p:nvPr/>
        </p:nvCxnSpPr>
        <p:spPr>
          <a:xfrm>
            <a:off x="6051199" y="4964060"/>
            <a:ext cx="14811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>
          <a:xfrm>
            <a:off x="6013399" y="4925960"/>
            <a:ext cx="75600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6306826" y="4925960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6607077" y="4925960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Oval 139"/>
          <p:cNvSpPr/>
          <p:nvPr/>
        </p:nvSpPr>
        <p:spPr>
          <a:xfrm>
            <a:off x="7146164" y="4925960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7467471" y="4925960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6866189" y="4925960"/>
            <a:ext cx="68238" cy="76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5907570" y="4969371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6211415" y="4983335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6451272" y="498931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761487" y="498931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CA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088948" y="49833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366450" y="4989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 rot="16200000">
            <a:off x="7839845" y="436123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 rot="16200000">
            <a:off x="7853809" y="405738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 rot="16200000">
            <a:off x="7827730" y="382313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CA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2" name="TextBox 151"/>
          <p:cNvSpPr txBox="1"/>
          <p:nvPr/>
        </p:nvSpPr>
        <p:spPr>
          <a:xfrm rot="16200000">
            <a:off x="7866202" y="3476054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 rot="16200000">
            <a:off x="7853809" y="31798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 rot="16200000">
            <a:off x="7866834" y="2907960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 rot="16200000">
            <a:off x="7065786" y="3857717"/>
            <a:ext cx="1481171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 rot="16200000">
            <a:off x="7768572" y="4560203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Oval 156"/>
          <p:cNvSpPr/>
          <p:nvPr/>
        </p:nvSpPr>
        <p:spPr>
          <a:xfrm rot="16200000">
            <a:off x="7768572" y="4266776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Oval 157"/>
          <p:cNvSpPr/>
          <p:nvPr/>
        </p:nvSpPr>
        <p:spPr>
          <a:xfrm rot="16200000">
            <a:off x="7768572" y="3668075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Oval 158"/>
          <p:cNvSpPr/>
          <p:nvPr/>
        </p:nvSpPr>
        <p:spPr>
          <a:xfrm rot="16200000">
            <a:off x="7768572" y="3427438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Oval 159"/>
          <p:cNvSpPr/>
          <p:nvPr/>
        </p:nvSpPr>
        <p:spPr>
          <a:xfrm rot="16200000">
            <a:off x="7768572" y="3106131"/>
            <a:ext cx="75600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1" name="Rectangle 160"/>
          <p:cNvSpPr/>
          <p:nvPr/>
        </p:nvSpPr>
        <p:spPr>
          <a:xfrm rot="16200000">
            <a:off x="7772253" y="3971444"/>
            <a:ext cx="68238" cy="76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7467471" y="4267075"/>
            <a:ext cx="75600" cy="76200"/>
          </a:xfrm>
          <a:prstGeom prst="ellipse">
            <a:avLst/>
          </a:prstGeom>
          <a:solidFill>
            <a:srgbClr val="4747F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Oval 162"/>
          <p:cNvSpPr/>
          <p:nvPr/>
        </p:nvSpPr>
        <p:spPr>
          <a:xfrm>
            <a:off x="7147032" y="3427138"/>
            <a:ext cx="75600" cy="76200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6865697" y="3975424"/>
            <a:ext cx="68238" cy="76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6607077" y="4560203"/>
            <a:ext cx="75600" cy="762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6306826" y="3667775"/>
            <a:ext cx="75600" cy="76200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6009330" y="3105831"/>
            <a:ext cx="75600" cy="76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8" name="Straight Connector 167"/>
          <p:cNvCxnSpPr>
            <a:stCxn id="162" idx="6"/>
            <a:endCxn id="157" idx="0"/>
          </p:cNvCxnSpPr>
          <p:nvPr/>
        </p:nvCxnSpPr>
        <p:spPr>
          <a:xfrm flipV="1">
            <a:off x="7543071" y="4304876"/>
            <a:ext cx="225201" cy="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>
            <a:stCxn id="162" idx="4"/>
            <a:endCxn id="141" idx="0"/>
          </p:cNvCxnSpPr>
          <p:nvPr/>
        </p:nvCxnSpPr>
        <p:spPr>
          <a:xfrm>
            <a:off x="7505271" y="4343275"/>
            <a:ext cx="0" cy="5826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63" idx="4"/>
            <a:endCxn id="140" idx="0"/>
          </p:cNvCxnSpPr>
          <p:nvPr/>
        </p:nvCxnSpPr>
        <p:spPr>
          <a:xfrm flipH="1">
            <a:off x="7183964" y="3503338"/>
            <a:ext cx="868" cy="142262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163" idx="6"/>
            <a:endCxn id="159" idx="0"/>
          </p:cNvCxnSpPr>
          <p:nvPr/>
        </p:nvCxnSpPr>
        <p:spPr>
          <a:xfrm>
            <a:off x="7222632" y="3465238"/>
            <a:ext cx="545640" cy="30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stCxn id="164" idx="3"/>
            <a:endCxn id="161" idx="0"/>
          </p:cNvCxnSpPr>
          <p:nvPr/>
        </p:nvCxnSpPr>
        <p:spPr>
          <a:xfrm flipV="1">
            <a:off x="6933935" y="4009544"/>
            <a:ext cx="834337" cy="3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64" idx="2"/>
            <a:endCxn id="142" idx="0"/>
          </p:cNvCxnSpPr>
          <p:nvPr/>
        </p:nvCxnSpPr>
        <p:spPr>
          <a:xfrm>
            <a:off x="6899816" y="4051624"/>
            <a:ext cx="492" cy="8743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65" idx="4"/>
            <a:endCxn id="139" idx="0"/>
          </p:cNvCxnSpPr>
          <p:nvPr/>
        </p:nvCxnSpPr>
        <p:spPr>
          <a:xfrm>
            <a:off x="6644877" y="4636403"/>
            <a:ext cx="0" cy="289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56" idx="0"/>
            <a:endCxn id="165" idx="6"/>
          </p:cNvCxnSpPr>
          <p:nvPr/>
        </p:nvCxnSpPr>
        <p:spPr>
          <a:xfrm flipH="1">
            <a:off x="6682677" y="4598303"/>
            <a:ext cx="10855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58" idx="0"/>
            <a:endCxn id="166" idx="6"/>
          </p:cNvCxnSpPr>
          <p:nvPr/>
        </p:nvCxnSpPr>
        <p:spPr>
          <a:xfrm flipH="1" flipV="1">
            <a:off x="6382426" y="3705875"/>
            <a:ext cx="1385846" cy="3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66" idx="4"/>
            <a:endCxn id="138" idx="0"/>
          </p:cNvCxnSpPr>
          <p:nvPr/>
        </p:nvCxnSpPr>
        <p:spPr>
          <a:xfrm>
            <a:off x="6344626" y="3743975"/>
            <a:ext cx="0" cy="118198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167" idx="4"/>
            <a:endCxn id="137" idx="0"/>
          </p:cNvCxnSpPr>
          <p:nvPr/>
        </p:nvCxnSpPr>
        <p:spPr>
          <a:xfrm>
            <a:off x="6047130" y="3182031"/>
            <a:ext cx="4069" cy="1743929"/>
          </a:xfrm>
          <a:prstGeom prst="line">
            <a:avLst/>
          </a:prstGeom>
          <a:ln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160" idx="0"/>
            <a:endCxn id="167" idx="6"/>
          </p:cNvCxnSpPr>
          <p:nvPr/>
        </p:nvCxnSpPr>
        <p:spPr>
          <a:xfrm flipH="1" flipV="1">
            <a:off x="6084930" y="3143931"/>
            <a:ext cx="1683342" cy="300"/>
          </a:xfrm>
          <a:prstGeom prst="line">
            <a:avLst/>
          </a:prstGeom>
          <a:ln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2490065" y="4989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2793910" y="50039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3033767" y="5009893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3343982" y="500989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CA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3671443" y="50039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3948945" y="5010525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7" name="Straight Connector 186"/>
          <p:cNvCxnSpPr/>
          <p:nvPr/>
        </p:nvCxnSpPr>
        <p:spPr>
          <a:xfrm>
            <a:off x="2576478" y="4991100"/>
            <a:ext cx="1481171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8" name="Oval 187"/>
          <p:cNvSpPr/>
          <p:nvPr/>
        </p:nvSpPr>
        <p:spPr>
          <a:xfrm>
            <a:off x="2538678" y="4953000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9" name="Oval 188"/>
          <p:cNvSpPr/>
          <p:nvPr/>
        </p:nvSpPr>
        <p:spPr>
          <a:xfrm>
            <a:off x="2832105" y="4953000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0" name="Oval 189"/>
          <p:cNvSpPr/>
          <p:nvPr/>
        </p:nvSpPr>
        <p:spPr>
          <a:xfrm>
            <a:off x="3437156" y="4953000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" name="Oval 190"/>
          <p:cNvSpPr/>
          <p:nvPr/>
        </p:nvSpPr>
        <p:spPr>
          <a:xfrm>
            <a:off x="3671443" y="4953000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2" name="Oval 191"/>
          <p:cNvSpPr/>
          <p:nvPr/>
        </p:nvSpPr>
        <p:spPr>
          <a:xfrm>
            <a:off x="3992750" y="4953000"/>
            <a:ext cx="75600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3131118" y="4953000"/>
            <a:ext cx="68238" cy="76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71226" y="1504950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Take the monotone topological book </a:t>
            </a:r>
            <a:r>
              <a:rPr lang="en-US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embeddings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of the planar layers.</a:t>
            </a:r>
          </a:p>
        </p:txBody>
      </p:sp>
      <p:sp>
        <p:nvSpPr>
          <p:cNvPr id="85" name="Rectangle 84"/>
          <p:cNvSpPr/>
          <p:nvPr/>
        </p:nvSpPr>
        <p:spPr>
          <a:xfrm>
            <a:off x="561703" y="1924059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Create corresponding Hamiltonian paths, insert dummy vertices at the crossing.</a:t>
            </a:r>
          </a:p>
        </p:txBody>
      </p:sp>
      <p:sp>
        <p:nvSpPr>
          <p:cNvPr id="86" name="Rectangle 85"/>
          <p:cNvSpPr/>
          <p:nvPr/>
        </p:nvSpPr>
        <p:spPr>
          <a:xfrm>
            <a:off x="561703" y="2352684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vertex positions. Draw the edges.</a:t>
            </a: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0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[Erten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Kobourov, 2005] 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Thickness-2 graphs, 2 layers, bend complexity 2</a:t>
            </a:r>
            <a:endParaRPr lang="en-US" sz="2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95575"/>
            <a:ext cx="2576478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27" y="4133850"/>
            <a:ext cx="2076026" cy="136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2576479" y="3264486"/>
            <a:ext cx="14811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538679" y="3226386"/>
            <a:ext cx="75600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832106" y="3226386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132357" y="3226386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671444" y="3226386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992751" y="3226386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91469" y="3226386"/>
            <a:ext cx="68238" cy="76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32850" y="3269797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36695" y="3283761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76552" y="32897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86767" y="328974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CA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14228" y="328376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91730" y="329037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6051199" y="4964060"/>
            <a:ext cx="14811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6013399" y="4925960"/>
            <a:ext cx="75600" cy="76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6306826" y="4925960"/>
            <a:ext cx="75600" cy="76200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6607077" y="4925960"/>
            <a:ext cx="75600" cy="762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7146164" y="4925960"/>
            <a:ext cx="75600" cy="76200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7467471" y="4925960"/>
            <a:ext cx="75600" cy="76200"/>
          </a:xfrm>
          <a:prstGeom prst="ellipse">
            <a:avLst/>
          </a:prstGeom>
          <a:solidFill>
            <a:srgbClr val="4747F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866189" y="4925960"/>
            <a:ext cx="68238" cy="76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907570" y="4969371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211415" y="4983335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451272" y="498931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761487" y="498931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CA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088948" y="49833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366450" y="4989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7467471" y="4267075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7147032" y="3427138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6607077" y="4560203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6009330" y="3105831"/>
            <a:ext cx="75600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772094" y="4858826"/>
            <a:ext cx="2187206" cy="479877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>
            <a:stCxn id="67" idx="6"/>
            <a:endCxn id="64" idx="3"/>
          </p:cNvCxnSpPr>
          <p:nvPr/>
        </p:nvCxnSpPr>
        <p:spPr>
          <a:xfrm flipV="1">
            <a:off x="6682677" y="4332116"/>
            <a:ext cx="795865" cy="2661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64" idx="2"/>
            <a:endCxn id="152" idx="5"/>
          </p:cNvCxnSpPr>
          <p:nvPr/>
        </p:nvCxnSpPr>
        <p:spPr>
          <a:xfrm flipH="1" flipV="1">
            <a:off x="6371355" y="3732816"/>
            <a:ext cx="1096116" cy="5723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152" idx="7"/>
            <a:endCxn id="65" idx="3"/>
          </p:cNvCxnSpPr>
          <p:nvPr/>
        </p:nvCxnSpPr>
        <p:spPr>
          <a:xfrm flipV="1">
            <a:off x="6371355" y="3492179"/>
            <a:ext cx="786748" cy="1867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69" idx="5"/>
            <a:endCxn id="65" idx="1"/>
          </p:cNvCxnSpPr>
          <p:nvPr/>
        </p:nvCxnSpPr>
        <p:spPr>
          <a:xfrm>
            <a:off x="6073859" y="3170872"/>
            <a:ext cx="1084244" cy="267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7" name="Group 136"/>
          <p:cNvGrpSpPr/>
          <p:nvPr/>
        </p:nvGrpSpPr>
        <p:grpSpPr>
          <a:xfrm>
            <a:off x="7768272" y="2948997"/>
            <a:ext cx="426857" cy="1746940"/>
            <a:chOff x="7768272" y="2948997"/>
            <a:chExt cx="426857" cy="1746940"/>
          </a:xfrm>
        </p:grpSpPr>
        <p:sp>
          <p:nvSpPr>
            <p:cNvPr id="138" name="TextBox 137"/>
            <p:cNvSpPr txBox="1"/>
            <p:nvPr/>
          </p:nvSpPr>
          <p:spPr>
            <a:xfrm rot="16200000">
              <a:off x="7839845" y="436123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CA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 rot="16200000">
              <a:off x="7853809" y="405738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CA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 rot="16200000">
              <a:off x="7827730" y="3823138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CA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 rot="16200000">
              <a:off x="7866202" y="3476054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CA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 rot="16200000">
              <a:off x="7853809" y="317985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CA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 rot="16200000">
              <a:off x="7866834" y="2907960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en-CA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4" name="Straight Connector 143"/>
            <p:cNvCxnSpPr/>
            <p:nvPr/>
          </p:nvCxnSpPr>
          <p:spPr>
            <a:xfrm rot="16200000">
              <a:off x="7065786" y="3857717"/>
              <a:ext cx="1481171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5" name="Oval 144"/>
            <p:cNvSpPr/>
            <p:nvPr/>
          </p:nvSpPr>
          <p:spPr>
            <a:xfrm rot="16200000">
              <a:off x="7768572" y="4560203"/>
              <a:ext cx="75600" cy="76200"/>
            </a:xfrm>
            <a:prstGeom prst="ellipse">
              <a:avLst/>
            </a:prstGeom>
            <a:solidFill>
              <a:srgbClr val="FF0000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 rot="16200000">
              <a:off x="7768572" y="4266776"/>
              <a:ext cx="75600" cy="76200"/>
            </a:xfrm>
            <a:prstGeom prst="ellipse">
              <a:avLst/>
            </a:prstGeom>
            <a:solidFill>
              <a:srgbClr val="4747FB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7" name="Oval 146"/>
            <p:cNvSpPr/>
            <p:nvPr/>
          </p:nvSpPr>
          <p:spPr>
            <a:xfrm rot="16200000">
              <a:off x="7768572" y="3668075"/>
              <a:ext cx="75600" cy="76200"/>
            </a:xfrm>
            <a:prstGeom prst="ellipse">
              <a:avLst/>
            </a:prstGeom>
            <a:solidFill>
              <a:srgbClr val="00B050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8" name="Oval 147"/>
            <p:cNvSpPr/>
            <p:nvPr/>
          </p:nvSpPr>
          <p:spPr>
            <a:xfrm rot="16200000">
              <a:off x="7768572" y="3427438"/>
              <a:ext cx="75600" cy="76200"/>
            </a:xfrm>
            <a:prstGeom prst="ellipse">
              <a:avLst/>
            </a:prstGeom>
            <a:solidFill>
              <a:srgbClr val="FFC000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9" name="Oval 148"/>
            <p:cNvSpPr/>
            <p:nvPr/>
          </p:nvSpPr>
          <p:spPr>
            <a:xfrm rot="16200000">
              <a:off x="7768572" y="3106131"/>
              <a:ext cx="75600" cy="762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 rot="16200000">
              <a:off x="7772253" y="3971444"/>
              <a:ext cx="68238" cy="76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1" name="Rectangle 150"/>
          <p:cNvSpPr/>
          <p:nvPr/>
        </p:nvSpPr>
        <p:spPr>
          <a:xfrm>
            <a:off x="6865697" y="3975424"/>
            <a:ext cx="68238" cy="76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Oval 151"/>
          <p:cNvSpPr/>
          <p:nvPr/>
        </p:nvSpPr>
        <p:spPr>
          <a:xfrm>
            <a:off x="6306826" y="3667775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98422" y="2958128"/>
            <a:ext cx="776012" cy="194452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2490065" y="4989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2793910" y="50039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3033767" y="5009893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343982" y="500989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CA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671443" y="50039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3948945" y="5010525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0" name="Straight Connector 159"/>
          <p:cNvCxnSpPr/>
          <p:nvPr/>
        </p:nvCxnSpPr>
        <p:spPr>
          <a:xfrm>
            <a:off x="2576478" y="4991100"/>
            <a:ext cx="1481171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1" name="Oval 160"/>
          <p:cNvSpPr/>
          <p:nvPr/>
        </p:nvSpPr>
        <p:spPr>
          <a:xfrm>
            <a:off x="2538678" y="4953000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2832105" y="4953000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Oval 162"/>
          <p:cNvSpPr/>
          <p:nvPr/>
        </p:nvSpPr>
        <p:spPr>
          <a:xfrm>
            <a:off x="3437156" y="4953000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3671443" y="4953000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3992750" y="4953000"/>
            <a:ext cx="75600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3131118" y="4953000"/>
            <a:ext cx="68238" cy="76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71226" y="1504950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Take the monotone topological book </a:t>
            </a:r>
            <a:r>
              <a:rPr lang="en-US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embeddings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of the planar layers.</a:t>
            </a:r>
          </a:p>
        </p:txBody>
      </p:sp>
      <p:sp>
        <p:nvSpPr>
          <p:cNvPr id="87" name="Rectangle 86"/>
          <p:cNvSpPr/>
          <p:nvPr/>
        </p:nvSpPr>
        <p:spPr>
          <a:xfrm>
            <a:off x="561703" y="1924059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Create corresponding Hamiltonian paths, insert dummy vertices at the crossing.</a:t>
            </a:r>
          </a:p>
        </p:txBody>
      </p:sp>
      <p:sp>
        <p:nvSpPr>
          <p:cNvPr id="88" name="Rectangle 87"/>
          <p:cNvSpPr/>
          <p:nvPr/>
        </p:nvSpPr>
        <p:spPr>
          <a:xfrm>
            <a:off x="561703" y="2352684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vertex positions. Draw the edges.</a:t>
            </a: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75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[Erten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Kobourov, 2005] 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Thickness-2 graphs, 2 layers, bend complexity 2</a:t>
            </a:r>
            <a:endParaRPr lang="en-US" sz="2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95575"/>
            <a:ext cx="2576478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27" y="4133850"/>
            <a:ext cx="2076026" cy="136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2576479" y="3264486"/>
            <a:ext cx="14811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538679" y="3226386"/>
            <a:ext cx="75600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832106" y="3226386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132357" y="3226386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671444" y="3226386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992751" y="3226386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91469" y="3226386"/>
            <a:ext cx="68238" cy="76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32850" y="3269797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36695" y="3283761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76552" y="32897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86767" y="328974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CA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14228" y="328376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91730" y="329037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6051199" y="4964060"/>
            <a:ext cx="14811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6013399" y="4925960"/>
            <a:ext cx="75600" cy="76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6306826" y="4925960"/>
            <a:ext cx="75600" cy="76200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6607077" y="4925960"/>
            <a:ext cx="75600" cy="762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7146164" y="4925960"/>
            <a:ext cx="75600" cy="76200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7467471" y="4925960"/>
            <a:ext cx="75600" cy="76200"/>
          </a:xfrm>
          <a:prstGeom prst="ellipse">
            <a:avLst/>
          </a:prstGeom>
          <a:solidFill>
            <a:srgbClr val="4747F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866189" y="4925960"/>
            <a:ext cx="68238" cy="76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907570" y="4969371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211415" y="4983335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451272" y="498931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761487" y="498931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CA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088948" y="49833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366450" y="4989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772094" y="4858826"/>
            <a:ext cx="2187206" cy="479877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6682677" y="4332116"/>
            <a:ext cx="795865" cy="2661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6371355" y="3732816"/>
            <a:ext cx="1107187" cy="5454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V="1">
            <a:off x="6371355" y="3492179"/>
            <a:ext cx="786748" cy="1867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073859" y="3170872"/>
            <a:ext cx="1084244" cy="267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2490065" y="4989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2793910" y="50039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033767" y="5009893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3343982" y="500989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CA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671443" y="50039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948945" y="5010525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CA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0" name="Straight Connector 129"/>
          <p:cNvCxnSpPr/>
          <p:nvPr/>
        </p:nvCxnSpPr>
        <p:spPr>
          <a:xfrm>
            <a:off x="2576478" y="4991100"/>
            <a:ext cx="1481171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>
          <a:xfrm>
            <a:off x="2538678" y="4953000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2832105" y="4953000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3437156" y="4953000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3671443" y="4953000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Oval 134"/>
          <p:cNvSpPr/>
          <p:nvPr/>
        </p:nvSpPr>
        <p:spPr>
          <a:xfrm>
            <a:off x="3992750" y="4953000"/>
            <a:ext cx="75600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3131118" y="4953000"/>
            <a:ext cx="68238" cy="76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7" name="Group 136"/>
          <p:cNvGrpSpPr/>
          <p:nvPr/>
        </p:nvGrpSpPr>
        <p:grpSpPr>
          <a:xfrm>
            <a:off x="7768272" y="2948997"/>
            <a:ext cx="426857" cy="1746940"/>
            <a:chOff x="7768272" y="2948997"/>
            <a:chExt cx="426857" cy="1746940"/>
          </a:xfrm>
        </p:grpSpPr>
        <p:sp>
          <p:nvSpPr>
            <p:cNvPr id="138" name="TextBox 137"/>
            <p:cNvSpPr txBox="1"/>
            <p:nvPr/>
          </p:nvSpPr>
          <p:spPr>
            <a:xfrm rot="16200000">
              <a:off x="7839845" y="436123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CA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 rot="16200000">
              <a:off x="7853809" y="405738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CA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 rot="16200000">
              <a:off x="7827730" y="3823138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CA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 rot="16200000">
              <a:off x="7866202" y="3476054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CA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 rot="16200000">
              <a:off x="7853809" y="317985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CA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 rot="16200000">
              <a:off x="7866834" y="2907960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en-CA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4" name="Straight Connector 143"/>
            <p:cNvCxnSpPr/>
            <p:nvPr/>
          </p:nvCxnSpPr>
          <p:spPr>
            <a:xfrm rot="16200000">
              <a:off x="7065786" y="3857717"/>
              <a:ext cx="1481171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5" name="Oval 144"/>
            <p:cNvSpPr/>
            <p:nvPr/>
          </p:nvSpPr>
          <p:spPr>
            <a:xfrm rot="16200000">
              <a:off x="7768572" y="4560203"/>
              <a:ext cx="75600" cy="76200"/>
            </a:xfrm>
            <a:prstGeom prst="ellipse">
              <a:avLst/>
            </a:prstGeom>
            <a:solidFill>
              <a:srgbClr val="FF0000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 rot="16200000">
              <a:off x="7768572" y="4266776"/>
              <a:ext cx="75600" cy="76200"/>
            </a:xfrm>
            <a:prstGeom prst="ellipse">
              <a:avLst/>
            </a:prstGeom>
            <a:solidFill>
              <a:srgbClr val="4747FB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7" name="Oval 146"/>
            <p:cNvSpPr/>
            <p:nvPr/>
          </p:nvSpPr>
          <p:spPr>
            <a:xfrm rot="16200000">
              <a:off x="7768572" y="3668075"/>
              <a:ext cx="75600" cy="76200"/>
            </a:xfrm>
            <a:prstGeom prst="ellipse">
              <a:avLst/>
            </a:prstGeom>
            <a:solidFill>
              <a:srgbClr val="00B050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8" name="Oval 147"/>
            <p:cNvSpPr/>
            <p:nvPr/>
          </p:nvSpPr>
          <p:spPr>
            <a:xfrm rot="16200000">
              <a:off x="7768572" y="3427438"/>
              <a:ext cx="75600" cy="76200"/>
            </a:xfrm>
            <a:prstGeom prst="ellipse">
              <a:avLst/>
            </a:prstGeom>
            <a:solidFill>
              <a:srgbClr val="FFC000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9" name="Oval 148"/>
            <p:cNvSpPr/>
            <p:nvPr/>
          </p:nvSpPr>
          <p:spPr>
            <a:xfrm rot="16200000">
              <a:off x="7768572" y="3106131"/>
              <a:ext cx="75600" cy="762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 rot="16200000">
              <a:off x="7772253" y="3971444"/>
              <a:ext cx="68238" cy="76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7698422" y="2958128"/>
            <a:ext cx="776012" cy="194452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073859" y="3170872"/>
            <a:ext cx="244038" cy="508062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6344626" y="3743975"/>
            <a:ext cx="273522" cy="827387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6644877" y="3492179"/>
            <a:ext cx="513226" cy="1068024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6865697" y="3975424"/>
            <a:ext cx="68238" cy="76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7211561" y="3492179"/>
            <a:ext cx="293710" cy="774896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7467471" y="4267075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7147032" y="3427138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6607077" y="4560203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6009330" y="3105831"/>
            <a:ext cx="75600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6306826" y="3667775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71226" y="1504950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Take the monotone topological book </a:t>
            </a:r>
            <a:r>
              <a:rPr lang="en-US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embeddings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of the planar layers.</a:t>
            </a:r>
          </a:p>
        </p:txBody>
      </p:sp>
      <p:sp>
        <p:nvSpPr>
          <p:cNvPr id="89" name="Rectangle 88"/>
          <p:cNvSpPr/>
          <p:nvPr/>
        </p:nvSpPr>
        <p:spPr>
          <a:xfrm>
            <a:off x="561703" y="1924059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Create corresponding Hamiltonian paths, insert dummy vertices at the crossing.</a:t>
            </a:r>
          </a:p>
        </p:txBody>
      </p:sp>
      <p:sp>
        <p:nvSpPr>
          <p:cNvPr id="90" name="Rectangle 89"/>
          <p:cNvSpPr/>
          <p:nvPr/>
        </p:nvSpPr>
        <p:spPr>
          <a:xfrm>
            <a:off x="561703" y="2352684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vertex positions. Draw the edges.</a:t>
            </a: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77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[Erten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Kobourov, 2005] 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Thickness-2 graphs, 2 layers, bend complexity 2</a:t>
            </a:r>
            <a:endParaRPr lang="en-US" sz="2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95575"/>
            <a:ext cx="2576478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27" y="4133850"/>
            <a:ext cx="2076026" cy="136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571226" y="1504950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Take the monotone topological book </a:t>
            </a:r>
            <a:r>
              <a:rPr lang="en-US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embeddings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of the planar layers.</a:t>
            </a:r>
          </a:p>
        </p:txBody>
      </p:sp>
      <p:sp>
        <p:nvSpPr>
          <p:cNvPr id="91" name="Rectangle 90"/>
          <p:cNvSpPr/>
          <p:nvPr/>
        </p:nvSpPr>
        <p:spPr>
          <a:xfrm>
            <a:off x="561703" y="1924059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Create corresponding Hamiltonian paths, insert dummy vertices at the crossing.</a:t>
            </a:r>
          </a:p>
        </p:txBody>
      </p:sp>
      <p:sp>
        <p:nvSpPr>
          <p:cNvPr id="92" name="Rectangle 91"/>
          <p:cNvSpPr/>
          <p:nvPr/>
        </p:nvSpPr>
        <p:spPr>
          <a:xfrm>
            <a:off x="561703" y="2352684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vertex positions. Draw the edges.</a:t>
            </a: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478" y="3238967"/>
            <a:ext cx="1513059" cy="1789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776" y="2930307"/>
            <a:ext cx="4267364" cy="2407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16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954107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[Erten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Kobourov, 2005] 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Thickness-2 graphs, 2 layers, bend complexity 2</a:t>
            </a:r>
            <a:endParaRPr lang="en-US" sz="2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95575"/>
            <a:ext cx="2576478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27" y="4133850"/>
            <a:ext cx="2076026" cy="136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571226" y="1504950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Take the monotone topological book </a:t>
            </a:r>
            <a:r>
              <a:rPr lang="en-US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embeddings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of the planar layers.</a:t>
            </a:r>
          </a:p>
        </p:txBody>
      </p:sp>
      <p:sp>
        <p:nvSpPr>
          <p:cNvPr id="91" name="Rectangle 90"/>
          <p:cNvSpPr/>
          <p:nvPr/>
        </p:nvSpPr>
        <p:spPr>
          <a:xfrm>
            <a:off x="561703" y="1924059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Create corresponding Hamiltonian paths, insert dummy vertices at the crossing.</a:t>
            </a:r>
          </a:p>
        </p:txBody>
      </p:sp>
      <p:sp>
        <p:nvSpPr>
          <p:cNvPr id="92" name="Rectangle 91"/>
          <p:cNvSpPr/>
          <p:nvPr/>
        </p:nvSpPr>
        <p:spPr>
          <a:xfrm>
            <a:off x="561703" y="2352684"/>
            <a:ext cx="8112034" cy="352426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vertex positions. Draw the edges.</a:t>
            </a: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478" y="3238967"/>
            <a:ext cx="1513059" cy="1789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776" y="2930307"/>
            <a:ext cx="4267364" cy="2407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63485" y="5564777"/>
            <a:ext cx="5630091" cy="600892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extension to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 or more paths was known!</a:t>
            </a:r>
            <a:endParaRPr lang="en-US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2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spc="50" dirty="0">
              <a:ln w="11430"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47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04800"/>
            <a:ext cx="9144000" cy="461665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4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Relating </a:t>
            </a:r>
            <a:r>
              <a:rPr lang="en-CA" sz="2400" u="sng" spc="50" dirty="0" smtClean="0">
                <a:ln w="11430"/>
                <a:latin typeface="Times New Roman" pitchFamily="18" charset="0"/>
                <a:cs typeface="Times New Roman" pitchFamily="18" charset="0"/>
              </a:rPr>
              <a:t>Graph Thickness</a:t>
            </a:r>
            <a:r>
              <a:rPr lang="en-CA" sz="24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4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CA" sz="2400" spc="50" dirty="0" smtClean="0">
                <a:ln w="11430"/>
                <a:latin typeface="Times New Roman" pitchFamily="18" charset="0"/>
                <a:cs typeface="Times New Roman" pitchFamily="18" charset="0"/>
              </a:rPr>
              <a:t>Planar Layers </a:t>
            </a:r>
            <a:r>
              <a:rPr lang="en-CA" sz="2400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Bend Complexity</a:t>
            </a:r>
            <a:endParaRPr lang="en-US" sz="2400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4102" y="1326096"/>
            <a:ext cx="71352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0052F6"/>
                </a:solidFill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dirty="0" smtClean="0">
                <a:solidFill>
                  <a:srgbClr val="0052F6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smallest integer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such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be decomposed into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planar graphs.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03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spc="50" dirty="0">
              <a:ln w="11430"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1485" y="1206055"/>
            <a:ext cx="7520217" cy="2001602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be a set of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labeled points ordered by increasing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-coordinates.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Partition </a:t>
            </a:r>
            <a:r>
              <a:rPr lang="en-US" i="1" spc="50" dirty="0" smtClean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pc="50" dirty="0" smtClean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i="1" spc="50" dirty="0" smtClean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ordered subsets such that each subset contains a set of consecutive points from S,  and each of size </a:t>
            </a:r>
            <a:r>
              <a:rPr lang="en-US" i="1" spc="50" dirty="0" smtClean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50" dirty="0" smtClean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smtClean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pc="50" dirty="0" smtClean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labelling of </a:t>
            </a:r>
            <a:r>
              <a:rPr lang="en-US" i="1" spc="50" dirty="0" smtClean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called smart if the indices in each subset is either increasing or decreasing.</a:t>
            </a:r>
            <a:endParaRPr lang="en-US" spc="50" dirty="0">
              <a:ln w="11430"/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219200" y="4114800"/>
            <a:ext cx="1675800" cy="76200"/>
            <a:chOff x="609600" y="4114800"/>
            <a:chExt cx="1675800" cy="76200"/>
          </a:xfrm>
        </p:grpSpPr>
        <p:sp>
          <p:nvSpPr>
            <p:cNvPr id="105" name="Oval 104"/>
            <p:cNvSpPr/>
            <p:nvPr/>
          </p:nvSpPr>
          <p:spPr>
            <a:xfrm>
              <a:off x="609600" y="4114800"/>
              <a:ext cx="75600" cy="762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990600" y="4114800"/>
              <a:ext cx="75600" cy="762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Oval 106"/>
            <p:cNvSpPr/>
            <p:nvPr/>
          </p:nvSpPr>
          <p:spPr>
            <a:xfrm>
              <a:off x="1371600" y="4114800"/>
              <a:ext cx="75600" cy="762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Oval 107"/>
            <p:cNvSpPr/>
            <p:nvPr/>
          </p:nvSpPr>
          <p:spPr>
            <a:xfrm>
              <a:off x="1828800" y="4114800"/>
              <a:ext cx="75600" cy="762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2209800" y="4114800"/>
              <a:ext cx="75600" cy="762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429000" y="4114800"/>
            <a:ext cx="837600" cy="76200"/>
            <a:chOff x="3429000" y="4114800"/>
            <a:chExt cx="837600" cy="76200"/>
          </a:xfrm>
        </p:grpSpPr>
        <p:sp>
          <p:nvSpPr>
            <p:cNvPr id="102" name="Oval 101"/>
            <p:cNvSpPr/>
            <p:nvPr/>
          </p:nvSpPr>
          <p:spPr>
            <a:xfrm>
              <a:off x="3429000" y="4114800"/>
              <a:ext cx="75600" cy="762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3810000" y="4114800"/>
              <a:ext cx="75600" cy="762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4191000" y="4114800"/>
              <a:ext cx="75600" cy="762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800600" y="4114800"/>
            <a:ext cx="1675800" cy="76200"/>
            <a:chOff x="762000" y="4267200"/>
            <a:chExt cx="1675800" cy="76200"/>
          </a:xfrm>
        </p:grpSpPr>
        <p:sp>
          <p:nvSpPr>
            <p:cNvPr id="97" name="Oval 96"/>
            <p:cNvSpPr/>
            <p:nvPr/>
          </p:nvSpPr>
          <p:spPr>
            <a:xfrm>
              <a:off x="762000" y="4267200"/>
              <a:ext cx="75600" cy="762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1143000" y="4267200"/>
              <a:ext cx="75600" cy="762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1524000" y="4267200"/>
              <a:ext cx="75600" cy="762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1981200" y="4267200"/>
              <a:ext cx="75600" cy="762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2362200" y="4267200"/>
              <a:ext cx="75600" cy="762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934200" y="4114800"/>
            <a:ext cx="837600" cy="76200"/>
            <a:chOff x="3581400" y="4267200"/>
            <a:chExt cx="837600" cy="76200"/>
          </a:xfrm>
        </p:grpSpPr>
        <p:sp>
          <p:nvSpPr>
            <p:cNvPr id="94" name="Oval 93"/>
            <p:cNvSpPr/>
            <p:nvPr/>
          </p:nvSpPr>
          <p:spPr>
            <a:xfrm>
              <a:off x="3581400" y="4267200"/>
              <a:ext cx="75600" cy="762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3962400" y="4267200"/>
              <a:ext cx="75600" cy="762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4343400" y="4267200"/>
              <a:ext cx="75600" cy="762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5" name="Rounded Rectangle 54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42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spc="50" dirty="0">
              <a:ln w="11430"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1485" y="1206055"/>
            <a:ext cx="7520217" cy="2001602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be a set of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labeled points ordered by increasing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-coordinates.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Partition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ordered subsets such that each subset contains a set of consecutive points from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,  and each of size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labelling of </a:t>
            </a:r>
            <a:r>
              <a:rPr lang="en-US" i="1" spc="50" dirty="0" smtClean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called smart if the indices in each subset is either increasing or decreasing.</a:t>
            </a:r>
            <a:endParaRPr lang="en-US" spc="50" dirty="0">
              <a:ln w="11430"/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143000" y="4648200"/>
            <a:ext cx="1828800" cy="0"/>
          </a:xfrm>
          <a:prstGeom prst="straightConnector1">
            <a:avLst/>
          </a:prstGeom>
          <a:ln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676400" y="464820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)</a:t>
            </a:r>
            <a:endParaRPr lang="en-CA" dirty="0"/>
          </a:p>
        </p:txBody>
      </p:sp>
      <p:sp>
        <p:nvSpPr>
          <p:cNvPr id="53" name="Rectangle 52"/>
          <p:cNvSpPr/>
          <p:nvPr/>
        </p:nvSpPr>
        <p:spPr>
          <a:xfrm>
            <a:off x="1143000" y="4038600"/>
            <a:ext cx="1828800" cy="228600"/>
          </a:xfrm>
          <a:prstGeom prst="rect">
            <a:avLst/>
          </a:prstGeom>
          <a:solidFill>
            <a:srgbClr val="00B05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64" name="Group 63"/>
          <p:cNvGrpSpPr/>
          <p:nvPr/>
        </p:nvGrpSpPr>
        <p:grpSpPr>
          <a:xfrm>
            <a:off x="1219200" y="4114800"/>
            <a:ext cx="1675800" cy="76200"/>
            <a:chOff x="609600" y="4114800"/>
            <a:chExt cx="1675800" cy="76200"/>
          </a:xfrm>
        </p:grpSpPr>
        <p:sp>
          <p:nvSpPr>
            <p:cNvPr id="105" name="Oval 104"/>
            <p:cNvSpPr/>
            <p:nvPr/>
          </p:nvSpPr>
          <p:spPr>
            <a:xfrm>
              <a:off x="609600" y="4114800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990600" y="4114800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Oval 106"/>
            <p:cNvSpPr/>
            <p:nvPr/>
          </p:nvSpPr>
          <p:spPr>
            <a:xfrm>
              <a:off x="1371600" y="4114800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Oval 107"/>
            <p:cNvSpPr/>
            <p:nvPr/>
          </p:nvSpPr>
          <p:spPr>
            <a:xfrm>
              <a:off x="1828800" y="4114800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2209800" y="4114800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429000" y="4114800"/>
            <a:ext cx="837600" cy="76200"/>
            <a:chOff x="3429000" y="4114800"/>
            <a:chExt cx="837600" cy="76200"/>
          </a:xfrm>
        </p:grpSpPr>
        <p:sp>
          <p:nvSpPr>
            <p:cNvPr id="102" name="Oval 101"/>
            <p:cNvSpPr/>
            <p:nvPr/>
          </p:nvSpPr>
          <p:spPr>
            <a:xfrm>
              <a:off x="3429000" y="4114800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3810000" y="4114800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4191000" y="4114800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800600" y="4114800"/>
            <a:ext cx="1675800" cy="76200"/>
            <a:chOff x="762000" y="4267200"/>
            <a:chExt cx="1675800" cy="76200"/>
          </a:xfrm>
        </p:grpSpPr>
        <p:sp>
          <p:nvSpPr>
            <p:cNvPr id="97" name="Oval 96"/>
            <p:cNvSpPr/>
            <p:nvPr/>
          </p:nvSpPr>
          <p:spPr>
            <a:xfrm>
              <a:off x="762000" y="4267200"/>
              <a:ext cx="75600" cy="76200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1143000" y="4267200"/>
              <a:ext cx="75600" cy="76200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1524000" y="4267200"/>
              <a:ext cx="75600" cy="76200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1981200" y="4267200"/>
              <a:ext cx="75600" cy="76200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2362200" y="4267200"/>
              <a:ext cx="75600" cy="76200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934200" y="4114800"/>
            <a:ext cx="837600" cy="76200"/>
            <a:chOff x="3581400" y="4267200"/>
            <a:chExt cx="837600" cy="76200"/>
          </a:xfrm>
        </p:grpSpPr>
        <p:sp>
          <p:nvSpPr>
            <p:cNvPr id="94" name="Oval 93"/>
            <p:cNvSpPr/>
            <p:nvPr/>
          </p:nvSpPr>
          <p:spPr>
            <a:xfrm>
              <a:off x="3581400" y="4267200"/>
              <a:ext cx="75600" cy="76200"/>
            </a:xfrm>
            <a:prstGeom prst="ellipse">
              <a:avLst/>
            </a:prstGeom>
            <a:solidFill>
              <a:srgbClr val="4747FB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3962400" y="4267200"/>
              <a:ext cx="75600" cy="76200"/>
            </a:xfrm>
            <a:prstGeom prst="ellipse">
              <a:avLst/>
            </a:prstGeom>
            <a:solidFill>
              <a:srgbClr val="4747FB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4343400" y="4267200"/>
              <a:ext cx="75600" cy="76200"/>
            </a:xfrm>
            <a:prstGeom prst="ellipse">
              <a:avLst/>
            </a:prstGeom>
            <a:solidFill>
              <a:srgbClr val="4747FB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0" name="Rectangle 69"/>
          <p:cNvSpPr/>
          <p:nvPr/>
        </p:nvSpPr>
        <p:spPr>
          <a:xfrm>
            <a:off x="4724400" y="4038600"/>
            <a:ext cx="1828800" cy="22860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1" name="Rectangle 70"/>
          <p:cNvSpPr/>
          <p:nvPr/>
        </p:nvSpPr>
        <p:spPr>
          <a:xfrm>
            <a:off x="6781800" y="4038600"/>
            <a:ext cx="1143000" cy="228600"/>
          </a:xfrm>
          <a:prstGeom prst="rect">
            <a:avLst/>
          </a:prstGeom>
          <a:solidFill>
            <a:srgbClr val="4747FB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2" name="Rectangle 71"/>
          <p:cNvSpPr/>
          <p:nvPr/>
        </p:nvSpPr>
        <p:spPr>
          <a:xfrm>
            <a:off x="3276600" y="4038600"/>
            <a:ext cx="1143000" cy="228600"/>
          </a:xfrm>
          <a:prstGeom prst="rect">
            <a:avLst/>
          </a:prstGeom>
          <a:solidFill>
            <a:srgbClr val="FF00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0" name="Rectangle 109"/>
          <p:cNvSpPr/>
          <p:nvPr/>
        </p:nvSpPr>
        <p:spPr>
          <a:xfrm>
            <a:off x="3657600" y="3276600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-groups</a:t>
            </a:r>
            <a:endParaRPr lang="en-CA" dirty="0"/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1143000" y="3657600"/>
            <a:ext cx="6858000" cy="0"/>
          </a:xfrm>
          <a:prstGeom prst="straightConnector1">
            <a:avLst/>
          </a:prstGeom>
          <a:ln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03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spc="50" dirty="0">
              <a:ln w="11430"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1485" y="1206055"/>
            <a:ext cx="7520217" cy="2001602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be a set of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labeled points ordered by increasing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-coordinates.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Partition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ordered subsets such that each subset contains a set of consecutive points from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,  and each of size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A labelling of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is called </a:t>
            </a:r>
            <a:r>
              <a:rPr lang="en-US" spc="5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if the indices in each subset is </a:t>
            </a:r>
            <a:r>
              <a:rPr lang="en-US" spc="5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either increasing or decreasing.</a:t>
            </a:r>
            <a:endParaRPr lang="en-US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143000" y="4648200"/>
            <a:ext cx="1828800" cy="0"/>
          </a:xfrm>
          <a:prstGeom prst="straightConnector1">
            <a:avLst/>
          </a:prstGeom>
          <a:ln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676400" y="464820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)</a:t>
            </a:r>
            <a:endParaRPr lang="en-CA" dirty="0"/>
          </a:p>
        </p:txBody>
      </p:sp>
      <p:grpSp>
        <p:nvGrpSpPr>
          <p:cNvPr id="52" name="Group 51"/>
          <p:cNvGrpSpPr/>
          <p:nvPr/>
        </p:nvGrpSpPr>
        <p:grpSpPr>
          <a:xfrm>
            <a:off x="1143000" y="3733800"/>
            <a:ext cx="6895704" cy="533400"/>
            <a:chOff x="1143000" y="3733800"/>
            <a:chExt cx="6895704" cy="533400"/>
          </a:xfrm>
        </p:grpSpPr>
        <p:sp>
          <p:nvSpPr>
            <p:cNvPr id="53" name="Rectangle 52"/>
            <p:cNvSpPr/>
            <p:nvPr/>
          </p:nvSpPr>
          <p:spPr>
            <a:xfrm>
              <a:off x="1143000" y="4038600"/>
              <a:ext cx="1828800" cy="228600"/>
            </a:xfrm>
            <a:prstGeom prst="rect">
              <a:avLst/>
            </a:prstGeom>
            <a:solidFill>
              <a:srgbClr val="00B05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1219200" y="4114800"/>
              <a:ext cx="1675800" cy="76200"/>
              <a:chOff x="609600" y="4114800"/>
              <a:chExt cx="1675800" cy="7620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609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990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1371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8288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2098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3429000" y="4114800"/>
              <a:ext cx="837600" cy="76200"/>
              <a:chOff x="3429000" y="4114800"/>
              <a:chExt cx="837600" cy="76200"/>
            </a:xfrm>
          </p:grpSpPr>
          <p:sp>
            <p:nvSpPr>
              <p:cNvPr id="102" name="Oval 101"/>
              <p:cNvSpPr/>
              <p:nvPr/>
            </p:nvSpPr>
            <p:spPr>
              <a:xfrm>
                <a:off x="3429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3810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4191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4800600" y="4114800"/>
              <a:ext cx="1675800" cy="76200"/>
              <a:chOff x="762000" y="4267200"/>
              <a:chExt cx="1675800" cy="7620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762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1143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1524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19812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23622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6934200" y="4114800"/>
              <a:ext cx="837600" cy="76200"/>
              <a:chOff x="3581400" y="4267200"/>
              <a:chExt cx="837600" cy="76200"/>
            </a:xfrm>
          </p:grpSpPr>
          <p:sp>
            <p:nvSpPr>
              <p:cNvPr id="94" name="Oval 93"/>
              <p:cNvSpPr/>
              <p:nvPr/>
            </p:nvSpPr>
            <p:spPr>
              <a:xfrm>
                <a:off x="3581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3962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4343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0" name="Rectangle 69"/>
            <p:cNvSpPr/>
            <p:nvPr/>
          </p:nvSpPr>
          <p:spPr>
            <a:xfrm>
              <a:off x="4724400" y="4038600"/>
              <a:ext cx="1828800" cy="228600"/>
            </a:xfrm>
            <a:prstGeom prst="rect">
              <a:avLst/>
            </a:prstGeom>
            <a:solidFill>
              <a:srgbClr val="FFFF00">
                <a:alpha val="2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781800" y="4038600"/>
              <a:ext cx="1143000" cy="228600"/>
            </a:xfrm>
            <a:prstGeom prst="rect">
              <a:avLst/>
            </a:prstGeom>
            <a:solidFill>
              <a:srgbClr val="4747FB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276600" y="4038600"/>
              <a:ext cx="1143000" cy="228600"/>
            </a:xfrm>
            <a:prstGeom prst="rect">
              <a:avLst/>
            </a:prstGeom>
            <a:solidFill>
              <a:srgbClr val="FF000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276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7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657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6</a:t>
              </a:r>
              <a:endParaRPr lang="en-CA" dirty="0"/>
            </a:p>
          </p:txBody>
        </p:sp>
        <p:grpSp>
          <p:nvGrpSpPr>
            <p:cNvPr id="75" name="Group 74"/>
            <p:cNvGrpSpPr/>
            <p:nvPr/>
          </p:nvGrpSpPr>
          <p:grpSpPr>
            <a:xfrm>
              <a:off x="4648200" y="3745468"/>
              <a:ext cx="799704" cy="369332"/>
              <a:chOff x="3429000" y="3886200"/>
              <a:chExt cx="799704" cy="36933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3429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16</a:t>
                </a:r>
                <a:endParaRPr lang="en-CA" dirty="0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3810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14</a:t>
                </a:r>
                <a:endParaRPr lang="en-CA" dirty="0"/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5410200" y="3733800"/>
              <a:ext cx="762000" cy="369332"/>
              <a:chOff x="3349686" y="3886200"/>
              <a:chExt cx="762000" cy="369332"/>
            </a:xfrm>
          </p:grpSpPr>
          <p:sp>
            <p:nvSpPr>
              <p:cNvPr id="90" name="TextBox 89"/>
              <p:cNvSpPr txBox="1"/>
              <p:nvPr/>
            </p:nvSpPr>
            <p:spPr>
              <a:xfrm>
                <a:off x="3349686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12</a:t>
                </a:r>
                <a:endParaRPr lang="en-CA" dirty="0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3810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/>
                  <a:t>9</a:t>
                </a:r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6858000" y="3733800"/>
              <a:ext cx="799704" cy="369332"/>
              <a:chOff x="3429000" y="3886200"/>
              <a:chExt cx="799704" cy="369332"/>
            </a:xfrm>
          </p:grpSpPr>
          <p:sp>
            <p:nvSpPr>
              <p:cNvPr id="88" name="TextBox 87"/>
              <p:cNvSpPr txBox="1"/>
              <p:nvPr/>
            </p:nvSpPr>
            <p:spPr>
              <a:xfrm>
                <a:off x="3429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4</a:t>
                </a:r>
                <a:endParaRPr lang="en-CA" dirty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3810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10</a:t>
                </a:r>
                <a:endParaRPr lang="en-CA" dirty="0"/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1143000" y="3745468"/>
              <a:ext cx="682686" cy="369332"/>
              <a:chOff x="3429000" y="3886200"/>
              <a:chExt cx="682686" cy="369332"/>
            </a:xfrm>
          </p:grpSpPr>
          <p:sp>
            <p:nvSpPr>
              <p:cNvPr id="86" name="TextBox 85"/>
              <p:cNvSpPr txBox="1"/>
              <p:nvPr/>
            </p:nvSpPr>
            <p:spPr>
              <a:xfrm>
                <a:off x="3429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2</a:t>
                </a:r>
                <a:endParaRPr lang="en-CA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3810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5</a:t>
                </a:r>
                <a:endParaRPr lang="en-CA" dirty="0"/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1905000" y="3745468"/>
              <a:ext cx="799704" cy="369332"/>
              <a:chOff x="3349686" y="3886200"/>
              <a:chExt cx="799704" cy="369332"/>
            </a:xfrm>
          </p:grpSpPr>
          <p:sp>
            <p:nvSpPr>
              <p:cNvPr id="84" name="TextBox 83"/>
              <p:cNvSpPr txBox="1"/>
              <p:nvPr/>
            </p:nvSpPr>
            <p:spPr>
              <a:xfrm>
                <a:off x="3349686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/>
                  <a:t>8</a:t>
                </a: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3730686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11</a:t>
                </a:r>
                <a:endParaRPr lang="en-CA" dirty="0"/>
              </a:p>
            </p:txBody>
          </p:sp>
        </p:grpSp>
        <p:sp>
          <p:nvSpPr>
            <p:cNvPr id="80" name="TextBox 79"/>
            <p:cNvSpPr txBox="1"/>
            <p:nvPr/>
          </p:nvSpPr>
          <p:spPr>
            <a:xfrm>
              <a:off x="2667000" y="37338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15</a:t>
              </a:r>
              <a:endParaRPr lang="en-CA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1148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620000" y="37338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13</a:t>
              </a:r>
              <a:endParaRPr lang="en-CA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2484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3</a:t>
              </a:r>
              <a:endParaRPr lang="en-CA" dirty="0"/>
            </a:p>
          </p:txBody>
        </p:sp>
      </p:grpSp>
      <p:sp>
        <p:nvSpPr>
          <p:cNvPr id="110" name="Rectangle 109"/>
          <p:cNvSpPr/>
          <p:nvPr/>
        </p:nvSpPr>
        <p:spPr>
          <a:xfrm>
            <a:off x="3657600" y="3276600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-groups</a:t>
            </a:r>
            <a:endParaRPr lang="en-CA" dirty="0"/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1143000" y="3657600"/>
            <a:ext cx="6858000" cy="0"/>
          </a:xfrm>
          <a:prstGeom prst="straightConnector1">
            <a:avLst/>
          </a:prstGeom>
          <a:ln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49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spc="50" dirty="0">
              <a:ln w="11430"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1485" y="1206055"/>
            <a:ext cx="7520217" cy="2001602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be a set of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labeled points ordered by increasing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-coordinates.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Partition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ordered subsets such that each subset contains a set of consecutive points from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,  and each of size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A labelling of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is called </a:t>
            </a:r>
            <a:r>
              <a:rPr lang="en-US" spc="5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if the indices in each subset is </a:t>
            </a:r>
            <a:r>
              <a:rPr lang="en-US" spc="5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either increasing or decreasing.</a:t>
            </a:r>
            <a:endParaRPr lang="en-US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143000" y="4648200"/>
            <a:ext cx="1828800" cy="0"/>
          </a:xfrm>
          <a:prstGeom prst="straightConnector1">
            <a:avLst/>
          </a:prstGeom>
          <a:ln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676400" y="464820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)</a:t>
            </a:r>
            <a:endParaRPr lang="en-CA" dirty="0"/>
          </a:p>
        </p:txBody>
      </p:sp>
      <p:grpSp>
        <p:nvGrpSpPr>
          <p:cNvPr id="52" name="Group 51"/>
          <p:cNvGrpSpPr/>
          <p:nvPr/>
        </p:nvGrpSpPr>
        <p:grpSpPr>
          <a:xfrm>
            <a:off x="1143000" y="3733800"/>
            <a:ext cx="6895704" cy="533400"/>
            <a:chOff x="1143000" y="3733800"/>
            <a:chExt cx="6895704" cy="533400"/>
          </a:xfrm>
        </p:grpSpPr>
        <p:sp>
          <p:nvSpPr>
            <p:cNvPr id="53" name="Rectangle 52"/>
            <p:cNvSpPr/>
            <p:nvPr/>
          </p:nvSpPr>
          <p:spPr>
            <a:xfrm>
              <a:off x="1143000" y="4038600"/>
              <a:ext cx="1828800" cy="228600"/>
            </a:xfrm>
            <a:prstGeom prst="rect">
              <a:avLst/>
            </a:prstGeom>
            <a:solidFill>
              <a:srgbClr val="00B05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1219200" y="4114800"/>
              <a:ext cx="1675800" cy="76200"/>
              <a:chOff x="609600" y="4114800"/>
              <a:chExt cx="1675800" cy="7620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609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990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1371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8288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2098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3429000" y="4114800"/>
              <a:ext cx="837600" cy="76200"/>
              <a:chOff x="3429000" y="4114800"/>
              <a:chExt cx="837600" cy="76200"/>
            </a:xfrm>
          </p:grpSpPr>
          <p:sp>
            <p:nvSpPr>
              <p:cNvPr id="102" name="Oval 101"/>
              <p:cNvSpPr/>
              <p:nvPr/>
            </p:nvSpPr>
            <p:spPr>
              <a:xfrm>
                <a:off x="3429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3810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4191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4800600" y="4114800"/>
              <a:ext cx="1675800" cy="76200"/>
              <a:chOff x="762000" y="4267200"/>
              <a:chExt cx="1675800" cy="7620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762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1143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1524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19812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23622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6934200" y="4114800"/>
              <a:ext cx="837600" cy="76200"/>
              <a:chOff x="3581400" y="4267200"/>
              <a:chExt cx="837600" cy="76200"/>
            </a:xfrm>
          </p:grpSpPr>
          <p:sp>
            <p:nvSpPr>
              <p:cNvPr id="94" name="Oval 93"/>
              <p:cNvSpPr/>
              <p:nvPr/>
            </p:nvSpPr>
            <p:spPr>
              <a:xfrm>
                <a:off x="3581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3962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4343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0" name="Rectangle 69"/>
            <p:cNvSpPr/>
            <p:nvPr/>
          </p:nvSpPr>
          <p:spPr>
            <a:xfrm>
              <a:off x="4724400" y="4038600"/>
              <a:ext cx="1828800" cy="228600"/>
            </a:xfrm>
            <a:prstGeom prst="rect">
              <a:avLst/>
            </a:prstGeom>
            <a:solidFill>
              <a:srgbClr val="FFFF00">
                <a:alpha val="2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781800" y="4038600"/>
              <a:ext cx="1143000" cy="228600"/>
            </a:xfrm>
            <a:prstGeom prst="rect">
              <a:avLst/>
            </a:prstGeom>
            <a:solidFill>
              <a:srgbClr val="4747FB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276600" y="4038600"/>
              <a:ext cx="1143000" cy="228600"/>
            </a:xfrm>
            <a:prstGeom prst="rect">
              <a:avLst/>
            </a:prstGeom>
            <a:solidFill>
              <a:srgbClr val="FF000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276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7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657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6</a:t>
              </a:r>
              <a:endParaRPr lang="en-CA" dirty="0"/>
            </a:p>
          </p:txBody>
        </p:sp>
        <p:grpSp>
          <p:nvGrpSpPr>
            <p:cNvPr id="75" name="Group 74"/>
            <p:cNvGrpSpPr/>
            <p:nvPr/>
          </p:nvGrpSpPr>
          <p:grpSpPr>
            <a:xfrm>
              <a:off x="4648200" y="3745468"/>
              <a:ext cx="799704" cy="369332"/>
              <a:chOff x="3429000" y="3886200"/>
              <a:chExt cx="799704" cy="36933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3429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16</a:t>
                </a:r>
                <a:endParaRPr lang="en-CA" dirty="0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3810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14</a:t>
                </a:r>
                <a:endParaRPr lang="en-CA" dirty="0"/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5410200" y="3733800"/>
              <a:ext cx="762000" cy="369332"/>
              <a:chOff x="3349686" y="3886200"/>
              <a:chExt cx="762000" cy="369332"/>
            </a:xfrm>
          </p:grpSpPr>
          <p:sp>
            <p:nvSpPr>
              <p:cNvPr id="90" name="TextBox 89"/>
              <p:cNvSpPr txBox="1"/>
              <p:nvPr/>
            </p:nvSpPr>
            <p:spPr>
              <a:xfrm>
                <a:off x="3349686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12</a:t>
                </a:r>
                <a:endParaRPr lang="en-CA" dirty="0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3810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/>
                  <a:t>9</a:t>
                </a:r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6858000" y="3733800"/>
              <a:ext cx="799704" cy="369332"/>
              <a:chOff x="3429000" y="3886200"/>
              <a:chExt cx="799704" cy="369332"/>
            </a:xfrm>
          </p:grpSpPr>
          <p:sp>
            <p:nvSpPr>
              <p:cNvPr id="88" name="TextBox 87"/>
              <p:cNvSpPr txBox="1"/>
              <p:nvPr/>
            </p:nvSpPr>
            <p:spPr>
              <a:xfrm>
                <a:off x="3429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4</a:t>
                </a:r>
                <a:endParaRPr lang="en-CA" dirty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3810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10</a:t>
                </a:r>
                <a:endParaRPr lang="en-CA" dirty="0"/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1143000" y="3745468"/>
              <a:ext cx="682686" cy="369332"/>
              <a:chOff x="3429000" y="3886200"/>
              <a:chExt cx="682686" cy="369332"/>
            </a:xfrm>
          </p:grpSpPr>
          <p:sp>
            <p:nvSpPr>
              <p:cNvPr id="86" name="TextBox 85"/>
              <p:cNvSpPr txBox="1"/>
              <p:nvPr/>
            </p:nvSpPr>
            <p:spPr>
              <a:xfrm>
                <a:off x="3429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2</a:t>
                </a:r>
                <a:endParaRPr lang="en-CA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3810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5</a:t>
                </a:r>
                <a:endParaRPr lang="en-CA" dirty="0"/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1905000" y="3745468"/>
              <a:ext cx="799704" cy="369332"/>
              <a:chOff x="3349686" y="3886200"/>
              <a:chExt cx="799704" cy="369332"/>
            </a:xfrm>
          </p:grpSpPr>
          <p:sp>
            <p:nvSpPr>
              <p:cNvPr id="84" name="TextBox 83"/>
              <p:cNvSpPr txBox="1"/>
              <p:nvPr/>
            </p:nvSpPr>
            <p:spPr>
              <a:xfrm>
                <a:off x="3349686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/>
                  <a:t>8</a:t>
                </a: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3730686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11</a:t>
                </a:r>
                <a:endParaRPr lang="en-CA" dirty="0"/>
              </a:p>
            </p:txBody>
          </p:sp>
        </p:grpSp>
        <p:sp>
          <p:nvSpPr>
            <p:cNvPr id="80" name="TextBox 79"/>
            <p:cNvSpPr txBox="1"/>
            <p:nvPr/>
          </p:nvSpPr>
          <p:spPr>
            <a:xfrm>
              <a:off x="2667000" y="37338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15</a:t>
              </a:r>
              <a:endParaRPr lang="en-CA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1148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620000" y="37338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13</a:t>
              </a:r>
              <a:endParaRPr lang="en-CA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2484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3</a:t>
              </a:r>
              <a:endParaRPr lang="en-CA" dirty="0"/>
            </a:p>
          </p:txBody>
        </p:sp>
      </p:grpSp>
      <p:sp>
        <p:nvSpPr>
          <p:cNvPr id="110" name="Rectangle 109"/>
          <p:cNvSpPr/>
          <p:nvPr/>
        </p:nvSpPr>
        <p:spPr>
          <a:xfrm>
            <a:off x="3657600" y="3276600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-groups</a:t>
            </a:r>
            <a:endParaRPr lang="en-CA" dirty="0"/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1143000" y="3657600"/>
            <a:ext cx="6858000" cy="0"/>
          </a:xfrm>
          <a:prstGeom prst="straightConnector1">
            <a:avLst/>
          </a:prstGeom>
          <a:ln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85800" y="5715000"/>
            <a:ext cx="7520217" cy="533400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The corresponding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path can be drawn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i="1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pc="5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bend complexity</a:t>
            </a:r>
            <a:endParaRPr lang="en-US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50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5715000"/>
            <a:ext cx="7520217" cy="533400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The corresponding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path can be drawn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i="1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pc="5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bend complexity</a:t>
            </a:r>
            <a:endParaRPr lang="en-US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001485" y="1206055"/>
            <a:ext cx="7520217" cy="2001602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be a set of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labeled points ordered by increasing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-coordinates.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Partition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ordered subsets such that each subset contains a set of consecutive points from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,  and each of size O(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A labelling of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is called 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if the indices in each subset is 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either increasing or decreasing.</a:t>
            </a:r>
            <a:endParaRPr lang="en-US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1255594" y="4162567"/>
            <a:ext cx="2975212" cy="1446663"/>
          </a:xfrm>
          <a:custGeom>
            <a:avLst/>
            <a:gdLst>
              <a:gd name="connsiteX0" fmla="*/ 0 w 2975212"/>
              <a:gd name="connsiteY0" fmla="*/ 13648 h 1446663"/>
              <a:gd name="connsiteX1" fmla="*/ 163773 w 2975212"/>
              <a:gd name="connsiteY1" fmla="*/ 1446663 h 1446663"/>
              <a:gd name="connsiteX2" fmla="*/ 2825087 w 2975212"/>
              <a:gd name="connsiteY2" fmla="*/ 1446663 h 1446663"/>
              <a:gd name="connsiteX3" fmla="*/ 2975212 w 2975212"/>
              <a:gd name="connsiteY3" fmla="*/ 0 h 1446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5212" h="1446663">
                <a:moveTo>
                  <a:pt x="0" y="13648"/>
                </a:moveTo>
                <a:lnTo>
                  <a:pt x="163773" y="1446663"/>
                </a:lnTo>
                <a:lnTo>
                  <a:pt x="2825087" y="1446663"/>
                </a:lnTo>
                <a:lnTo>
                  <a:pt x="2975212" y="0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13" name="Group 112"/>
          <p:cNvGrpSpPr/>
          <p:nvPr/>
        </p:nvGrpSpPr>
        <p:grpSpPr>
          <a:xfrm>
            <a:off x="1143000" y="3733800"/>
            <a:ext cx="6895704" cy="533400"/>
            <a:chOff x="1143000" y="3733800"/>
            <a:chExt cx="6895704" cy="533400"/>
          </a:xfrm>
        </p:grpSpPr>
        <p:sp>
          <p:nvSpPr>
            <p:cNvPr id="114" name="Rectangle 113"/>
            <p:cNvSpPr/>
            <p:nvPr/>
          </p:nvSpPr>
          <p:spPr>
            <a:xfrm>
              <a:off x="1143000" y="4038600"/>
              <a:ext cx="1828800" cy="228600"/>
            </a:xfrm>
            <a:prstGeom prst="rect">
              <a:avLst/>
            </a:prstGeom>
            <a:solidFill>
              <a:srgbClr val="00B05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15" name="Group 114"/>
            <p:cNvGrpSpPr/>
            <p:nvPr/>
          </p:nvGrpSpPr>
          <p:grpSpPr>
            <a:xfrm>
              <a:off x="1219200" y="4114800"/>
              <a:ext cx="1675800" cy="76200"/>
              <a:chOff x="609600" y="4114800"/>
              <a:chExt cx="1675800" cy="76200"/>
            </a:xfrm>
          </p:grpSpPr>
          <p:sp>
            <p:nvSpPr>
              <p:cNvPr id="154" name="Oval 153"/>
              <p:cNvSpPr/>
              <p:nvPr/>
            </p:nvSpPr>
            <p:spPr>
              <a:xfrm>
                <a:off x="609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990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1371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18288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22098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3429000" y="4114800"/>
              <a:ext cx="837600" cy="76200"/>
              <a:chOff x="3429000" y="4114800"/>
              <a:chExt cx="837600" cy="76200"/>
            </a:xfrm>
          </p:grpSpPr>
          <p:sp>
            <p:nvSpPr>
              <p:cNvPr id="151" name="Oval 150"/>
              <p:cNvSpPr/>
              <p:nvPr/>
            </p:nvSpPr>
            <p:spPr>
              <a:xfrm>
                <a:off x="3429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3810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4191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4800600" y="4114800"/>
              <a:ext cx="1675800" cy="76200"/>
              <a:chOff x="762000" y="4267200"/>
              <a:chExt cx="1675800" cy="76200"/>
            </a:xfrm>
          </p:grpSpPr>
          <p:sp>
            <p:nvSpPr>
              <p:cNvPr id="146" name="Oval 145"/>
              <p:cNvSpPr/>
              <p:nvPr/>
            </p:nvSpPr>
            <p:spPr>
              <a:xfrm>
                <a:off x="762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1143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1524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19812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23622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6934200" y="4114800"/>
              <a:ext cx="837600" cy="76200"/>
              <a:chOff x="3581400" y="4267200"/>
              <a:chExt cx="837600" cy="76200"/>
            </a:xfrm>
          </p:grpSpPr>
          <p:sp>
            <p:nvSpPr>
              <p:cNvPr id="143" name="Oval 142"/>
              <p:cNvSpPr/>
              <p:nvPr/>
            </p:nvSpPr>
            <p:spPr>
              <a:xfrm>
                <a:off x="3581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3962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4343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9" name="Rectangle 118"/>
            <p:cNvSpPr/>
            <p:nvPr/>
          </p:nvSpPr>
          <p:spPr>
            <a:xfrm>
              <a:off x="4724400" y="4038600"/>
              <a:ext cx="1828800" cy="228600"/>
            </a:xfrm>
            <a:prstGeom prst="rect">
              <a:avLst/>
            </a:prstGeom>
            <a:solidFill>
              <a:srgbClr val="FFFF00">
                <a:alpha val="2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781800" y="4038600"/>
              <a:ext cx="1143000" cy="228600"/>
            </a:xfrm>
            <a:prstGeom prst="rect">
              <a:avLst/>
            </a:prstGeom>
            <a:solidFill>
              <a:srgbClr val="4747FB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276600" y="4038600"/>
              <a:ext cx="1143000" cy="228600"/>
            </a:xfrm>
            <a:prstGeom prst="rect">
              <a:avLst/>
            </a:prstGeom>
            <a:solidFill>
              <a:srgbClr val="FF000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276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7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657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6</a:t>
              </a:r>
              <a:endParaRPr lang="en-CA" dirty="0"/>
            </a:p>
          </p:txBody>
        </p:sp>
        <p:grpSp>
          <p:nvGrpSpPr>
            <p:cNvPr id="124" name="Group 123"/>
            <p:cNvGrpSpPr/>
            <p:nvPr/>
          </p:nvGrpSpPr>
          <p:grpSpPr>
            <a:xfrm>
              <a:off x="4648200" y="3745468"/>
              <a:ext cx="799704" cy="369332"/>
              <a:chOff x="3429000" y="3886200"/>
              <a:chExt cx="799704" cy="369332"/>
            </a:xfrm>
          </p:grpSpPr>
          <p:sp>
            <p:nvSpPr>
              <p:cNvPr id="141" name="TextBox 140"/>
              <p:cNvSpPr txBox="1"/>
              <p:nvPr/>
            </p:nvSpPr>
            <p:spPr>
              <a:xfrm>
                <a:off x="3429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16</a:t>
                </a:r>
                <a:endParaRPr lang="en-CA" dirty="0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3810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14</a:t>
                </a:r>
                <a:endParaRPr lang="en-CA" dirty="0"/>
              </a:p>
            </p:txBody>
          </p:sp>
        </p:grpSp>
        <p:grpSp>
          <p:nvGrpSpPr>
            <p:cNvPr id="125" name="Group 124"/>
            <p:cNvGrpSpPr/>
            <p:nvPr/>
          </p:nvGrpSpPr>
          <p:grpSpPr>
            <a:xfrm>
              <a:off x="5410200" y="3733800"/>
              <a:ext cx="762000" cy="369332"/>
              <a:chOff x="3349686" y="3886200"/>
              <a:chExt cx="762000" cy="369332"/>
            </a:xfrm>
          </p:grpSpPr>
          <p:sp>
            <p:nvSpPr>
              <p:cNvPr id="139" name="TextBox 138"/>
              <p:cNvSpPr txBox="1"/>
              <p:nvPr/>
            </p:nvSpPr>
            <p:spPr>
              <a:xfrm>
                <a:off x="3349686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12</a:t>
                </a:r>
                <a:endParaRPr lang="en-CA" dirty="0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3810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/>
                  <a:t>9</a:t>
                </a:r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6858000" y="3733800"/>
              <a:ext cx="799704" cy="369332"/>
              <a:chOff x="3429000" y="3886200"/>
              <a:chExt cx="799704" cy="369332"/>
            </a:xfrm>
          </p:grpSpPr>
          <p:sp>
            <p:nvSpPr>
              <p:cNvPr id="137" name="TextBox 136"/>
              <p:cNvSpPr txBox="1"/>
              <p:nvPr/>
            </p:nvSpPr>
            <p:spPr>
              <a:xfrm>
                <a:off x="3429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4</a:t>
                </a:r>
                <a:endParaRPr lang="en-CA" dirty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3810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10</a:t>
                </a:r>
                <a:endParaRPr lang="en-CA" dirty="0"/>
              </a:p>
            </p:txBody>
          </p:sp>
        </p:grpSp>
        <p:grpSp>
          <p:nvGrpSpPr>
            <p:cNvPr id="127" name="Group 126"/>
            <p:cNvGrpSpPr/>
            <p:nvPr/>
          </p:nvGrpSpPr>
          <p:grpSpPr>
            <a:xfrm>
              <a:off x="1143000" y="3745468"/>
              <a:ext cx="682686" cy="369332"/>
              <a:chOff x="3429000" y="3886200"/>
              <a:chExt cx="682686" cy="369332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3429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2</a:t>
                </a:r>
                <a:endParaRPr lang="en-CA" dirty="0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3810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5</a:t>
                </a:r>
                <a:endParaRPr lang="en-CA" dirty="0"/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1905000" y="3745468"/>
              <a:ext cx="799704" cy="369332"/>
              <a:chOff x="3349686" y="3886200"/>
              <a:chExt cx="799704" cy="369332"/>
            </a:xfrm>
          </p:grpSpPr>
          <p:sp>
            <p:nvSpPr>
              <p:cNvPr id="133" name="TextBox 132"/>
              <p:cNvSpPr txBox="1"/>
              <p:nvPr/>
            </p:nvSpPr>
            <p:spPr>
              <a:xfrm>
                <a:off x="3349686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/>
                  <a:t>8</a:t>
                </a: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3730686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11</a:t>
                </a:r>
                <a:endParaRPr lang="en-CA" dirty="0"/>
              </a:p>
            </p:txBody>
          </p:sp>
        </p:grpSp>
        <p:sp>
          <p:nvSpPr>
            <p:cNvPr id="129" name="TextBox 128"/>
            <p:cNvSpPr txBox="1"/>
            <p:nvPr/>
          </p:nvSpPr>
          <p:spPr>
            <a:xfrm>
              <a:off x="2667000" y="37338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15</a:t>
              </a:r>
              <a:endParaRPr lang="en-CA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41148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620000" y="37338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13</a:t>
              </a:r>
              <a:endParaRPr lang="en-CA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2484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3</a:t>
              </a:r>
              <a:endParaRPr lang="en-CA" dirty="0"/>
            </a:p>
          </p:txBody>
        </p:sp>
      </p:grpSp>
      <p:sp>
        <p:nvSpPr>
          <p:cNvPr id="56" name="Rounded Rectangle 55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46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5715000"/>
            <a:ext cx="7520217" cy="533400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The corresponding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path can be drawn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i="1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pc="5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bend complexity</a:t>
            </a:r>
            <a:endParaRPr lang="en-US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001485" y="1206055"/>
            <a:ext cx="7520217" cy="2001602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be a set of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labeled points ordered by increasing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-coordinates.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Partition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ordered subsets such that each subset contains a set of consecutive points from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,  and each of size O(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A labelling of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is called 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if the indices in each subset is 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either increasing or decreasing.</a:t>
            </a:r>
            <a:endParaRPr lang="en-US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1255594" y="4162567"/>
            <a:ext cx="2975212" cy="1446663"/>
          </a:xfrm>
          <a:custGeom>
            <a:avLst/>
            <a:gdLst>
              <a:gd name="connsiteX0" fmla="*/ 0 w 2975212"/>
              <a:gd name="connsiteY0" fmla="*/ 13648 h 1446663"/>
              <a:gd name="connsiteX1" fmla="*/ 163773 w 2975212"/>
              <a:gd name="connsiteY1" fmla="*/ 1446663 h 1446663"/>
              <a:gd name="connsiteX2" fmla="*/ 2825087 w 2975212"/>
              <a:gd name="connsiteY2" fmla="*/ 1446663 h 1446663"/>
              <a:gd name="connsiteX3" fmla="*/ 2975212 w 2975212"/>
              <a:gd name="connsiteY3" fmla="*/ 0 h 1446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5212" h="1446663">
                <a:moveTo>
                  <a:pt x="0" y="13648"/>
                </a:moveTo>
                <a:lnTo>
                  <a:pt x="163773" y="1446663"/>
                </a:lnTo>
                <a:lnTo>
                  <a:pt x="2825087" y="1446663"/>
                </a:lnTo>
                <a:lnTo>
                  <a:pt x="2975212" y="0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Freeform 47"/>
          <p:cNvSpPr/>
          <p:nvPr/>
        </p:nvSpPr>
        <p:spPr>
          <a:xfrm>
            <a:off x="1255594" y="3671248"/>
            <a:ext cx="5199797" cy="1924334"/>
          </a:xfrm>
          <a:custGeom>
            <a:avLst/>
            <a:gdLst>
              <a:gd name="connsiteX0" fmla="*/ 0 w 5199797"/>
              <a:gd name="connsiteY0" fmla="*/ 504967 h 1924334"/>
              <a:gd name="connsiteX1" fmla="*/ 245660 w 5199797"/>
              <a:gd name="connsiteY1" fmla="*/ 1774209 h 1924334"/>
              <a:gd name="connsiteX2" fmla="*/ 2702257 w 5199797"/>
              <a:gd name="connsiteY2" fmla="*/ 1774209 h 1924334"/>
              <a:gd name="connsiteX3" fmla="*/ 2920621 w 5199797"/>
              <a:gd name="connsiteY3" fmla="*/ 0 h 1924334"/>
              <a:gd name="connsiteX4" fmla="*/ 3070746 w 5199797"/>
              <a:gd name="connsiteY4" fmla="*/ 0 h 1924334"/>
              <a:gd name="connsiteX5" fmla="*/ 3398293 w 5199797"/>
              <a:gd name="connsiteY5" fmla="*/ 1924334 h 1924334"/>
              <a:gd name="connsiteX6" fmla="*/ 5036024 w 5199797"/>
              <a:gd name="connsiteY6" fmla="*/ 1910686 h 1924334"/>
              <a:gd name="connsiteX7" fmla="*/ 5199797 w 5199797"/>
              <a:gd name="connsiteY7" fmla="*/ 491319 h 1924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9797" h="1924334">
                <a:moveTo>
                  <a:pt x="0" y="504967"/>
                </a:moveTo>
                <a:lnTo>
                  <a:pt x="245660" y="1774209"/>
                </a:lnTo>
                <a:lnTo>
                  <a:pt x="2702257" y="1774209"/>
                </a:lnTo>
                <a:lnTo>
                  <a:pt x="2920621" y="0"/>
                </a:lnTo>
                <a:lnTo>
                  <a:pt x="3070746" y="0"/>
                </a:lnTo>
                <a:lnTo>
                  <a:pt x="3398293" y="1924334"/>
                </a:lnTo>
                <a:lnTo>
                  <a:pt x="5036024" y="1910686"/>
                </a:lnTo>
                <a:lnTo>
                  <a:pt x="5199797" y="491319"/>
                </a:ln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13" name="Group 112"/>
          <p:cNvGrpSpPr/>
          <p:nvPr/>
        </p:nvGrpSpPr>
        <p:grpSpPr>
          <a:xfrm>
            <a:off x="1143000" y="3733800"/>
            <a:ext cx="6895704" cy="533400"/>
            <a:chOff x="1143000" y="3733800"/>
            <a:chExt cx="6895704" cy="533400"/>
          </a:xfrm>
        </p:grpSpPr>
        <p:sp>
          <p:nvSpPr>
            <p:cNvPr id="114" name="Rectangle 113"/>
            <p:cNvSpPr/>
            <p:nvPr/>
          </p:nvSpPr>
          <p:spPr>
            <a:xfrm>
              <a:off x="1143000" y="4038600"/>
              <a:ext cx="1828800" cy="228600"/>
            </a:xfrm>
            <a:prstGeom prst="rect">
              <a:avLst/>
            </a:prstGeom>
            <a:solidFill>
              <a:srgbClr val="00B05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15" name="Group 114"/>
            <p:cNvGrpSpPr/>
            <p:nvPr/>
          </p:nvGrpSpPr>
          <p:grpSpPr>
            <a:xfrm>
              <a:off x="1219200" y="4114800"/>
              <a:ext cx="1675800" cy="76200"/>
              <a:chOff x="609600" y="4114800"/>
              <a:chExt cx="1675800" cy="76200"/>
            </a:xfrm>
          </p:grpSpPr>
          <p:sp>
            <p:nvSpPr>
              <p:cNvPr id="154" name="Oval 153"/>
              <p:cNvSpPr/>
              <p:nvPr/>
            </p:nvSpPr>
            <p:spPr>
              <a:xfrm>
                <a:off x="609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990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1371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18288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22098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3429000" y="4114800"/>
              <a:ext cx="837600" cy="76200"/>
              <a:chOff x="3429000" y="4114800"/>
              <a:chExt cx="837600" cy="76200"/>
            </a:xfrm>
          </p:grpSpPr>
          <p:sp>
            <p:nvSpPr>
              <p:cNvPr id="151" name="Oval 150"/>
              <p:cNvSpPr/>
              <p:nvPr/>
            </p:nvSpPr>
            <p:spPr>
              <a:xfrm>
                <a:off x="3429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3810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4191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4800600" y="4114800"/>
              <a:ext cx="1675800" cy="76200"/>
              <a:chOff x="762000" y="4267200"/>
              <a:chExt cx="1675800" cy="76200"/>
            </a:xfrm>
          </p:grpSpPr>
          <p:sp>
            <p:nvSpPr>
              <p:cNvPr id="146" name="Oval 145"/>
              <p:cNvSpPr/>
              <p:nvPr/>
            </p:nvSpPr>
            <p:spPr>
              <a:xfrm>
                <a:off x="762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1143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1524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19812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23622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6934200" y="4114800"/>
              <a:ext cx="837600" cy="76200"/>
              <a:chOff x="3581400" y="4267200"/>
              <a:chExt cx="837600" cy="76200"/>
            </a:xfrm>
          </p:grpSpPr>
          <p:sp>
            <p:nvSpPr>
              <p:cNvPr id="143" name="Oval 142"/>
              <p:cNvSpPr/>
              <p:nvPr/>
            </p:nvSpPr>
            <p:spPr>
              <a:xfrm>
                <a:off x="3581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3962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4343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9" name="Rectangle 118"/>
            <p:cNvSpPr/>
            <p:nvPr/>
          </p:nvSpPr>
          <p:spPr>
            <a:xfrm>
              <a:off x="4724400" y="4038600"/>
              <a:ext cx="1828800" cy="228600"/>
            </a:xfrm>
            <a:prstGeom prst="rect">
              <a:avLst/>
            </a:prstGeom>
            <a:solidFill>
              <a:srgbClr val="FFFF00">
                <a:alpha val="2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781800" y="4038600"/>
              <a:ext cx="1143000" cy="228600"/>
            </a:xfrm>
            <a:prstGeom prst="rect">
              <a:avLst/>
            </a:prstGeom>
            <a:solidFill>
              <a:srgbClr val="4747FB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276600" y="4038600"/>
              <a:ext cx="1143000" cy="228600"/>
            </a:xfrm>
            <a:prstGeom prst="rect">
              <a:avLst/>
            </a:prstGeom>
            <a:solidFill>
              <a:srgbClr val="FF000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276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7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657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6</a:t>
              </a:r>
              <a:endParaRPr lang="en-CA" dirty="0"/>
            </a:p>
          </p:txBody>
        </p:sp>
        <p:grpSp>
          <p:nvGrpSpPr>
            <p:cNvPr id="124" name="Group 123"/>
            <p:cNvGrpSpPr/>
            <p:nvPr/>
          </p:nvGrpSpPr>
          <p:grpSpPr>
            <a:xfrm>
              <a:off x="4648200" y="3745468"/>
              <a:ext cx="799704" cy="369332"/>
              <a:chOff x="3429000" y="3886200"/>
              <a:chExt cx="799704" cy="369332"/>
            </a:xfrm>
          </p:grpSpPr>
          <p:sp>
            <p:nvSpPr>
              <p:cNvPr id="141" name="TextBox 140"/>
              <p:cNvSpPr txBox="1"/>
              <p:nvPr/>
            </p:nvSpPr>
            <p:spPr>
              <a:xfrm>
                <a:off x="3429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16</a:t>
                </a:r>
                <a:endParaRPr lang="en-CA" dirty="0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3810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14</a:t>
                </a:r>
                <a:endParaRPr lang="en-CA" dirty="0"/>
              </a:p>
            </p:txBody>
          </p:sp>
        </p:grpSp>
        <p:grpSp>
          <p:nvGrpSpPr>
            <p:cNvPr id="125" name="Group 124"/>
            <p:cNvGrpSpPr/>
            <p:nvPr/>
          </p:nvGrpSpPr>
          <p:grpSpPr>
            <a:xfrm>
              <a:off x="5410200" y="3733800"/>
              <a:ext cx="762000" cy="369332"/>
              <a:chOff x="3349686" y="3886200"/>
              <a:chExt cx="762000" cy="369332"/>
            </a:xfrm>
          </p:grpSpPr>
          <p:sp>
            <p:nvSpPr>
              <p:cNvPr id="139" name="TextBox 138"/>
              <p:cNvSpPr txBox="1"/>
              <p:nvPr/>
            </p:nvSpPr>
            <p:spPr>
              <a:xfrm>
                <a:off x="3349686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12</a:t>
                </a:r>
                <a:endParaRPr lang="en-CA" dirty="0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3810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/>
                  <a:t>9</a:t>
                </a:r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6858000" y="3733800"/>
              <a:ext cx="799704" cy="369332"/>
              <a:chOff x="3429000" y="3886200"/>
              <a:chExt cx="799704" cy="369332"/>
            </a:xfrm>
          </p:grpSpPr>
          <p:sp>
            <p:nvSpPr>
              <p:cNvPr id="137" name="TextBox 136"/>
              <p:cNvSpPr txBox="1"/>
              <p:nvPr/>
            </p:nvSpPr>
            <p:spPr>
              <a:xfrm>
                <a:off x="3429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4</a:t>
                </a:r>
                <a:endParaRPr lang="en-CA" dirty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3810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10</a:t>
                </a:r>
                <a:endParaRPr lang="en-CA" dirty="0"/>
              </a:p>
            </p:txBody>
          </p:sp>
        </p:grpSp>
        <p:grpSp>
          <p:nvGrpSpPr>
            <p:cNvPr id="127" name="Group 126"/>
            <p:cNvGrpSpPr/>
            <p:nvPr/>
          </p:nvGrpSpPr>
          <p:grpSpPr>
            <a:xfrm>
              <a:off x="1143000" y="3745468"/>
              <a:ext cx="682686" cy="369332"/>
              <a:chOff x="3429000" y="3886200"/>
              <a:chExt cx="682686" cy="369332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3429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2</a:t>
                </a:r>
                <a:endParaRPr lang="en-CA" dirty="0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3810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5</a:t>
                </a:r>
                <a:endParaRPr lang="en-CA" dirty="0"/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1905000" y="3745468"/>
              <a:ext cx="799704" cy="369332"/>
              <a:chOff x="3349686" y="3886200"/>
              <a:chExt cx="799704" cy="369332"/>
            </a:xfrm>
          </p:grpSpPr>
          <p:sp>
            <p:nvSpPr>
              <p:cNvPr id="133" name="TextBox 132"/>
              <p:cNvSpPr txBox="1"/>
              <p:nvPr/>
            </p:nvSpPr>
            <p:spPr>
              <a:xfrm>
                <a:off x="3349686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/>
                  <a:t>8</a:t>
                </a: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3730686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11</a:t>
                </a:r>
                <a:endParaRPr lang="en-CA" dirty="0"/>
              </a:p>
            </p:txBody>
          </p:sp>
        </p:grpSp>
        <p:sp>
          <p:nvSpPr>
            <p:cNvPr id="129" name="TextBox 128"/>
            <p:cNvSpPr txBox="1"/>
            <p:nvPr/>
          </p:nvSpPr>
          <p:spPr>
            <a:xfrm>
              <a:off x="2667000" y="37338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15</a:t>
              </a:r>
              <a:endParaRPr lang="en-CA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41148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620000" y="37338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13</a:t>
              </a:r>
              <a:endParaRPr lang="en-CA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2484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3</a:t>
              </a:r>
              <a:endParaRPr lang="en-CA" dirty="0"/>
            </a:p>
          </p:txBody>
        </p:sp>
      </p:grpSp>
      <p:sp>
        <p:nvSpPr>
          <p:cNvPr id="56" name="Rounded Rectangle 55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26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5715000"/>
            <a:ext cx="7520217" cy="533400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The corresponding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path can be drawn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i="1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pc="5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bend complexity</a:t>
            </a:r>
            <a:endParaRPr lang="en-US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001485" y="1206055"/>
            <a:ext cx="7520217" cy="2001602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be a set of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labeled points ordered by increasing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-coordinates.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Partition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ordered subsets such that each subset contains a set of consecutive points from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,  and each of size O(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A labelling of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is called 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if the indices in each subset is 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either increasing or decreasing.</a:t>
            </a:r>
            <a:endParaRPr lang="en-US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1255594" y="4162567"/>
            <a:ext cx="2975212" cy="1446663"/>
          </a:xfrm>
          <a:custGeom>
            <a:avLst/>
            <a:gdLst>
              <a:gd name="connsiteX0" fmla="*/ 0 w 2975212"/>
              <a:gd name="connsiteY0" fmla="*/ 13648 h 1446663"/>
              <a:gd name="connsiteX1" fmla="*/ 163773 w 2975212"/>
              <a:gd name="connsiteY1" fmla="*/ 1446663 h 1446663"/>
              <a:gd name="connsiteX2" fmla="*/ 2825087 w 2975212"/>
              <a:gd name="connsiteY2" fmla="*/ 1446663 h 1446663"/>
              <a:gd name="connsiteX3" fmla="*/ 2975212 w 2975212"/>
              <a:gd name="connsiteY3" fmla="*/ 0 h 1446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5212" h="1446663">
                <a:moveTo>
                  <a:pt x="0" y="13648"/>
                </a:moveTo>
                <a:lnTo>
                  <a:pt x="163773" y="1446663"/>
                </a:lnTo>
                <a:lnTo>
                  <a:pt x="2825087" y="1446663"/>
                </a:lnTo>
                <a:lnTo>
                  <a:pt x="2975212" y="0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Freeform 47"/>
          <p:cNvSpPr/>
          <p:nvPr/>
        </p:nvSpPr>
        <p:spPr>
          <a:xfrm>
            <a:off x="1255594" y="3671248"/>
            <a:ext cx="5199797" cy="1924334"/>
          </a:xfrm>
          <a:custGeom>
            <a:avLst/>
            <a:gdLst>
              <a:gd name="connsiteX0" fmla="*/ 0 w 5199797"/>
              <a:gd name="connsiteY0" fmla="*/ 504967 h 1924334"/>
              <a:gd name="connsiteX1" fmla="*/ 245660 w 5199797"/>
              <a:gd name="connsiteY1" fmla="*/ 1774209 h 1924334"/>
              <a:gd name="connsiteX2" fmla="*/ 2702257 w 5199797"/>
              <a:gd name="connsiteY2" fmla="*/ 1774209 h 1924334"/>
              <a:gd name="connsiteX3" fmla="*/ 2920621 w 5199797"/>
              <a:gd name="connsiteY3" fmla="*/ 0 h 1924334"/>
              <a:gd name="connsiteX4" fmla="*/ 3070746 w 5199797"/>
              <a:gd name="connsiteY4" fmla="*/ 0 h 1924334"/>
              <a:gd name="connsiteX5" fmla="*/ 3398293 w 5199797"/>
              <a:gd name="connsiteY5" fmla="*/ 1924334 h 1924334"/>
              <a:gd name="connsiteX6" fmla="*/ 5036024 w 5199797"/>
              <a:gd name="connsiteY6" fmla="*/ 1910686 h 1924334"/>
              <a:gd name="connsiteX7" fmla="*/ 5199797 w 5199797"/>
              <a:gd name="connsiteY7" fmla="*/ 491319 h 1924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9797" h="1924334">
                <a:moveTo>
                  <a:pt x="0" y="504967"/>
                </a:moveTo>
                <a:lnTo>
                  <a:pt x="245660" y="1774209"/>
                </a:lnTo>
                <a:lnTo>
                  <a:pt x="2702257" y="1774209"/>
                </a:lnTo>
                <a:lnTo>
                  <a:pt x="2920621" y="0"/>
                </a:lnTo>
                <a:lnTo>
                  <a:pt x="3070746" y="0"/>
                </a:lnTo>
                <a:lnTo>
                  <a:pt x="3398293" y="1924334"/>
                </a:lnTo>
                <a:lnTo>
                  <a:pt x="5036024" y="1910686"/>
                </a:lnTo>
                <a:lnTo>
                  <a:pt x="5199797" y="491319"/>
                </a:ln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Freeform 48"/>
          <p:cNvSpPr/>
          <p:nvPr/>
        </p:nvSpPr>
        <p:spPr>
          <a:xfrm>
            <a:off x="6441743" y="4162567"/>
            <a:ext cx="532263" cy="1446663"/>
          </a:xfrm>
          <a:custGeom>
            <a:avLst/>
            <a:gdLst>
              <a:gd name="connsiteX0" fmla="*/ 0 w 532263"/>
              <a:gd name="connsiteY0" fmla="*/ 0 h 1446663"/>
              <a:gd name="connsiteX1" fmla="*/ 245660 w 532263"/>
              <a:gd name="connsiteY1" fmla="*/ 1446663 h 1446663"/>
              <a:gd name="connsiteX2" fmla="*/ 436729 w 532263"/>
              <a:gd name="connsiteY2" fmla="*/ 1446663 h 1446663"/>
              <a:gd name="connsiteX3" fmla="*/ 532263 w 532263"/>
              <a:gd name="connsiteY3" fmla="*/ 13648 h 1446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263" h="1446663">
                <a:moveTo>
                  <a:pt x="0" y="0"/>
                </a:moveTo>
                <a:lnTo>
                  <a:pt x="245660" y="1446663"/>
                </a:lnTo>
                <a:lnTo>
                  <a:pt x="436729" y="1446663"/>
                </a:lnTo>
                <a:lnTo>
                  <a:pt x="532263" y="13648"/>
                </a:lnTo>
              </a:path>
            </a:pathLst>
          </a:cu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13" name="Group 112"/>
          <p:cNvGrpSpPr/>
          <p:nvPr/>
        </p:nvGrpSpPr>
        <p:grpSpPr>
          <a:xfrm>
            <a:off x="1143000" y="3733800"/>
            <a:ext cx="6895704" cy="533400"/>
            <a:chOff x="1143000" y="3733800"/>
            <a:chExt cx="6895704" cy="533400"/>
          </a:xfrm>
        </p:grpSpPr>
        <p:sp>
          <p:nvSpPr>
            <p:cNvPr id="114" name="Rectangle 113"/>
            <p:cNvSpPr/>
            <p:nvPr/>
          </p:nvSpPr>
          <p:spPr>
            <a:xfrm>
              <a:off x="1143000" y="4038600"/>
              <a:ext cx="1828800" cy="228600"/>
            </a:xfrm>
            <a:prstGeom prst="rect">
              <a:avLst/>
            </a:prstGeom>
            <a:solidFill>
              <a:srgbClr val="00B05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15" name="Group 114"/>
            <p:cNvGrpSpPr/>
            <p:nvPr/>
          </p:nvGrpSpPr>
          <p:grpSpPr>
            <a:xfrm>
              <a:off x="1219200" y="4114800"/>
              <a:ext cx="1675800" cy="76200"/>
              <a:chOff x="609600" y="4114800"/>
              <a:chExt cx="1675800" cy="76200"/>
            </a:xfrm>
          </p:grpSpPr>
          <p:sp>
            <p:nvSpPr>
              <p:cNvPr id="154" name="Oval 153"/>
              <p:cNvSpPr/>
              <p:nvPr/>
            </p:nvSpPr>
            <p:spPr>
              <a:xfrm>
                <a:off x="609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990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1371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18288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22098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3429000" y="4114800"/>
              <a:ext cx="837600" cy="76200"/>
              <a:chOff x="3429000" y="4114800"/>
              <a:chExt cx="837600" cy="76200"/>
            </a:xfrm>
          </p:grpSpPr>
          <p:sp>
            <p:nvSpPr>
              <p:cNvPr id="151" name="Oval 150"/>
              <p:cNvSpPr/>
              <p:nvPr/>
            </p:nvSpPr>
            <p:spPr>
              <a:xfrm>
                <a:off x="3429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3810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4191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4800600" y="4114800"/>
              <a:ext cx="1675800" cy="76200"/>
              <a:chOff x="762000" y="4267200"/>
              <a:chExt cx="1675800" cy="76200"/>
            </a:xfrm>
          </p:grpSpPr>
          <p:sp>
            <p:nvSpPr>
              <p:cNvPr id="146" name="Oval 145"/>
              <p:cNvSpPr/>
              <p:nvPr/>
            </p:nvSpPr>
            <p:spPr>
              <a:xfrm>
                <a:off x="762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1143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1524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19812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23622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6934200" y="4114800"/>
              <a:ext cx="837600" cy="76200"/>
              <a:chOff x="3581400" y="4267200"/>
              <a:chExt cx="837600" cy="76200"/>
            </a:xfrm>
          </p:grpSpPr>
          <p:sp>
            <p:nvSpPr>
              <p:cNvPr id="143" name="Oval 142"/>
              <p:cNvSpPr/>
              <p:nvPr/>
            </p:nvSpPr>
            <p:spPr>
              <a:xfrm>
                <a:off x="3581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3962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4343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9" name="Rectangle 118"/>
            <p:cNvSpPr/>
            <p:nvPr/>
          </p:nvSpPr>
          <p:spPr>
            <a:xfrm>
              <a:off x="4724400" y="4038600"/>
              <a:ext cx="1828800" cy="228600"/>
            </a:xfrm>
            <a:prstGeom prst="rect">
              <a:avLst/>
            </a:prstGeom>
            <a:solidFill>
              <a:srgbClr val="FFFF00">
                <a:alpha val="2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781800" y="4038600"/>
              <a:ext cx="1143000" cy="228600"/>
            </a:xfrm>
            <a:prstGeom prst="rect">
              <a:avLst/>
            </a:prstGeom>
            <a:solidFill>
              <a:srgbClr val="4747FB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276600" y="4038600"/>
              <a:ext cx="1143000" cy="228600"/>
            </a:xfrm>
            <a:prstGeom prst="rect">
              <a:avLst/>
            </a:prstGeom>
            <a:solidFill>
              <a:srgbClr val="FF000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276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7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657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6</a:t>
              </a:r>
              <a:endParaRPr lang="en-CA" dirty="0"/>
            </a:p>
          </p:txBody>
        </p:sp>
        <p:grpSp>
          <p:nvGrpSpPr>
            <p:cNvPr id="124" name="Group 123"/>
            <p:cNvGrpSpPr/>
            <p:nvPr/>
          </p:nvGrpSpPr>
          <p:grpSpPr>
            <a:xfrm>
              <a:off x="4648200" y="3745468"/>
              <a:ext cx="799704" cy="369332"/>
              <a:chOff x="3429000" y="3886200"/>
              <a:chExt cx="799704" cy="369332"/>
            </a:xfrm>
          </p:grpSpPr>
          <p:sp>
            <p:nvSpPr>
              <p:cNvPr id="141" name="TextBox 140"/>
              <p:cNvSpPr txBox="1"/>
              <p:nvPr/>
            </p:nvSpPr>
            <p:spPr>
              <a:xfrm>
                <a:off x="3429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16</a:t>
                </a:r>
                <a:endParaRPr lang="en-CA" dirty="0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3810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14</a:t>
                </a:r>
                <a:endParaRPr lang="en-CA" dirty="0"/>
              </a:p>
            </p:txBody>
          </p:sp>
        </p:grpSp>
        <p:grpSp>
          <p:nvGrpSpPr>
            <p:cNvPr id="125" name="Group 124"/>
            <p:cNvGrpSpPr/>
            <p:nvPr/>
          </p:nvGrpSpPr>
          <p:grpSpPr>
            <a:xfrm>
              <a:off x="5410200" y="3733800"/>
              <a:ext cx="762000" cy="369332"/>
              <a:chOff x="3349686" y="3886200"/>
              <a:chExt cx="762000" cy="369332"/>
            </a:xfrm>
          </p:grpSpPr>
          <p:sp>
            <p:nvSpPr>
              <p:cNvPr id="139" name="TextBox 138"/>
              <p:cNvSpPr txBox="1"/>
              <p:nvPr/>
            </p:nvSpPr>
            <p:spPr>
              <a:xfrm>
                <a:off x="3349686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12</a:t>
                </a:r>
                <a:endParaRPr lang="en-CA" dirty="0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3810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/>
                  <a:t>9</a:t>
                </a:r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6858000" y="3733800"/>
              <a:ext cx="799704" cy="369332"/>
              <a:chOff x="3429000" y="3886200"/>
              <a:chExt cx="799704" cy="369332"/>
            </a:xfrm>
          </p:grpSpPr>
          <p:sp>
            <p:nvSpPr>
              <p:cNvPr id="137" name="TextBox 136"/>
              <p:cNvSpPr txBox="1"/>
              <p:nvPr/>
            </p:nvSpPr>
            <p:spPr>
              <a:xfrm>
                <a:off x="3429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4</a:t>
                </a:r>
                <a:endParaRPr lang="en-CA" dirty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3810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10</a:t>
                </a:r>
                <a:endParaRPr lang="en-CA" dirty="0"/>
              </a:p>
            </p:txBody>
          </p:sp>
        </p:grpSp>
        <p:grpSp>
          <p:nvGrpSpPr>
            <p:cNvPr id="127" name="Group 126"/>
            <p:cNvGrpSpPr/>
            <p:nvPr/>
          </p:nvGrpSpPr>
          <p:grpSpPr>
            <a:xfrm>
              <a:off x="1143000" y="3745468"/>
              <a:ext cx="682686" cy="369332"/>
              <a:chOff x="3429000" y="3886200"/>
              <a:chExt cx="682686" cy="369332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3429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2</a:t>
                </a:r>
                <a:endParaRPr lang="en-CA" dirty="0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3810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5</a:t>
                </a:r>
                <a:endParaRPr lang="en-CA" dirty="0"/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1905000" y="3745468"/>
              <a:ext cx="799704" cy="369332"/>
              <a:chOff x="3349686" y="3886200"/>
              <a:chExt cx="799704" cy="369332"/>
            </a:xfrm>
          </p:grpSpPr>
          <p:sp>
            <p:nvSpPr>
              <p:cNvPr id="133" name="TextBox 132"/>
              <p:cNvSpPr txBox="1"/>
              <p:nvPr/>
            </p:nvSpPr>
            <p:spPr>
              <a:xfrm>
                <a:off x="3349686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/>
                  <a:t>8</a:t>
                </a: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3730686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11</a:t>
                </a:r>
                <a:endParaRPr lang="en-CA" dirty="0"/>
              </a:p>
            </p:txBody>
          </p:sp>
        </p:grpSp>
        <p:sp>
          <p:nvSpPr>
            <p:cNvPr id="129" name="TextBox 128"/>
            <p:cNvSpPr txBox="1"/>
            <p:nvPr/>
          </p:nvSpPr>
          <p:spPr>
            <a:xfrm>
              <a:off x="2667000" y="37338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15</a:t>
              </a:r>
              <a:endParaRPr lang="en-CA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41148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620000" y="37338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13</a:t>
              </a:r>
              <a:endParaRPr lang="en-CA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2484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3</a:t>
              </a:r>
              <a:endParaRPr lang="en-CA" dirty="0"/>
            </a:p>
          </p:txBody>
        </p:sp>
      </p:grpSp>
      <p:sp>
        <p:nvSpPr>
          <p:cNvPr id="56" name="Rounded Rectangle 55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31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5715000"/>
            <a:ext cx="7520217" cy="533400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The corresponding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path can be drawn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i="1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pc="5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bend complexity</a:t>
            </a:r>
            <a:endParaRPr lang="en-US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001485" y="1206055"/>
            <a:ext cx="7520217" cy="2001602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be a set of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labeled points ordered by increasing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-coordinates.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Partition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ordered subsets such that each subset contains a set of consecutive points from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,  and each of size O(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A labelling of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is called 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if the indices in each subset is 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either increasing or decreasing.</a:t>
            </a:r>
            <a:endParaRPr lang="en-US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1255594" y="4162567"/>
            <a:ext cx="2975212" cy="1446663"/>
          </a:xfrm>
          <a:custGeom>
            <a:avLst/>
            <a:gdLst>
              <a:gd name="connsiteX0" fmla="*/ 0 w 2975212"/>
              <a:gd name="connsiteY0" fmla="*/ 13648 h 1446663"/>
              <a:gd name="connsiteX1" fmla="*/ 163773 w 2975212"/>
              <a:gd name="connsiteY1" fmla="*/ 1446663 h 1446663"/>
              <a:gd name="connsiteX2" fmla="*/ 2825087 w 2975212"/>
              <a:gd name="connsiteY2" fmla="*/ 1446663 h 1446663"/>
              <a:gd name="connsiteX3" fmla="*/ 2975212 w 2975212"/>
              <a:gd name="connsiteY3" fmla="*/ 0 h 1446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5212" h="1446663">
                <a:moveTo>
                  <a:pt x="0" y="13648"/>
                </a:moveTo>
                <a:lnTo>
                  <a:pt x="163773" y="1446663"/>
                </a:lnTo>
                <a:lnTo>
                  <a:pt x="2825087" y="1446663"/>
                </a:lnTo>
                <a:lnTo>
                  <a:pt x="2975212" y="0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Freeform 47"/>
          <p:cNvSpPr/>
          <p:nvPr/>
        </p:nvSpPr>
        <p:spPr>
          <a:xfrm>
            <a:off x="1255594" y="3671248"/>
            <a:ext cx="5199797" cy="1924334"/>
          </a:xfrm>
          <a:custGeom>
            <a:avLst/>
            <a:gdLst>
              <a:gd name="connsiteX0" fmla="*/ 0 w 5199797"/>
              <a:gd name="connsiteY0" fmla="*/ 504967 h 1924334"/>
              <a:gd name="connsiteX1" fmla="*/ 245660 w 5199797"/>
              <a:gd name="connsiteY1" fmla="*/ 1774209 h 1924334"/>
              <a:gd name="connsiteX2" fmla="*/ 2702257 w 5199797"/>
              <a:gd name="connsiteY2" fmla="*/ 1774209 h 1924334"/>
              <a:gd name="connsiteX3" fmla="*/ 2920621 w 5199797"/>
              <a:gd name="connsiteY3" fmla="*/ 0 h 1924334"/>
              <a:gd name="connsiteX4" fmla="*/ 3070746 w 5199797"/>
              <a:gd name="connsiteY4" fmla="*/ 0 h 1924334"/>
              <a:gd name="connsiteX5" fmla="*/ 3398293 w 5199797"/>
              <a:gd name="connsiteY5" fmla="*/ 1924334 h 1924334"/>
              <a:gd name="connsiteX6" fmla="*/ 5036024 w 5199797"/>
              <a:gd name="connsiteY6" fmla="*/ 1910686 h 1924334"/>
              <a:gd name="connsiteX7" fmla="*/ 5199797 w 5199797"/>
              <a:gd name="connsiteY7" fmla="*/ 491319 h 1924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9797" h="1924334">
                <a:moveTo>
                  <a:pt x="0" y="504967"/>
                </a:moveTo>
                <a:lnTo>
                  <a:pt x="245660" y="1774209"/>
                </a:lnTo>
                <a:lnTo>
                  <a:pt x="2702257" y="1774209"/>
                </a:lnTo>
                <a:lnTo>
                  <a:pt x="2920621" y="0"/>
                </a:lnTo>
                <a:lnTo>
                  <a:pt x="3070746" y="0"/>
                </a:lnTo>
                <a:lnTo>
                  <a:pt x="3398293" y="1924334"/>
                </a:lnTo>
                <a:lnTo>
                  <a:pt x="5036024" y="1910686"/>
                </a:lnTo>
                <a:lnTo>
                  <a:pt x="5199797" y="491319"/>
                </a:ln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Freeform 48"/>
          <p:cNvSpPr/>
          <p:nvPr/>
        </p:nvSpPr>
        <p:spPr>
          <a:xfrm>
            <a:off x="6441743" y="4162567"/>
            <a:ext cx="532263" cy="1446663"/>
          </a:xfrm>
          <a:custGeom>
            <a:avLst/>
            <a:gdLst>
              <a:gd name="connsiteX0" fmla="*/ 0 w 532263"/>
              <a:gd name="connsiteY0" fmla="*/ 0 h 1446663"/>
              <a:gd name="connsiteX1" fmla="*/ 245660 w 532263"/>
              <a:gd name="connsiteY1" fmla="*/ 1446663 h 1446663"/>
              <a:gd name="connsiteX2" fmla="*/ 436729 w 532263"/>
              <a:gd name="connsiteY2" fmla="*/ 1446663 h 1446663"/>
              <a:gd name="connsiteX3" fmla="*/ 532263 w 532263"/>
              <a:gd name="connsiteY3" fmla="*/ 13648 h 1446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263" h="1446663">
                <a:moveTo>
                  <a:pt x="0" y="0"/>
                </a:moveTo>
                <a:lnTo>
                  <a:pt x="245660" y="1446663"/>
                </a:lnTo>
                <a:lnTo>
                  <a:pt x="436729" y="1446663"/>
                </a:lnTo>
                <a:lnTo>
                  <a:pt x="532263" y="13648"/>
                </a:lnTo>
              </a:path>
            </a:pathLst>
          </a:cu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0" name="Freeform 49"/>
          <p:cNvSpPr/>
          <p:nvPr/>
        </p:nvSpPr>
        <p:spPr>
          <a:xfrm>
            <a:off x="1665027" y="3548418"/>
            <a:ext cx="5322627" cy="1897039"/>
          </a:xfrm>
          <a:custGeom>
            <a:avLst/>
            <a:gdLst>
              <a:gd name="connsiteX0" fmla="*/ 5322627 w 5322627"/>
              <a:gd name="connsiteY0" fmla="*/ 600501 h 1897039"/>
              <a:gd name="connsiteX1" fmla="*/ 5117910 w 5322627"/>
              <a:gd name="connsiteY1" fmla="*/ 1665027 h 1897039"/>
              <a:gd name="connsiteX2" fmla="*/ 4858603 w 5322627"/>
              <a:gd name="connsiteY2" fmla="*/ 204716 h 1897039"/>
              <a:gd name="connsiteX3" fmla="*/ 4681182 w 5322627"/>
              <a:gd name="connsiteY3" fmla="*/ 204716 h 1897039"/>
              <a:gd name="connsiteX4" fmla="*/ 4462818 w 5322627"/>
              <a:gd name="connsiteY4" fmla="*/ 1897039 h 1897039"/>
              <a:gd name="connsiteX5" fmla="*/ 3179928 w 5322627"/>
              <a:gd name="connsiteY5" fmla="*/ 1897039 h 1897039"/>
              <a:gd name="connsiteX6" fmla="*/ 2811439 w 5322627"/>
              <a:gd name="connsiteY6" fmla="*/ 0 h 1897039"/>
              <a:gd name="connsiteX7" fmla="*/ 2402006 w 5322627"/>
              <a:gd name="connsiteY7" fmla="*/ 0 h 1897039"/>
              <a:gd name="connsiteX8" fmla="*/ 2210937 w 5322627"/>
              <a:gd name="connsiteY8" fmla="*/ 1733266 h 1897039"/>
              <a:gd name="connsiteX9" fmla="*/ 177421 w 5322627"/>
              <a:gd name="connsiteY9" fmla="*/ 1719618 h 1897039"/>
              <a:gd name="connsiteX10" fmla="*/ 0 w 5322627"/>
              <a:gd name="connsiteY10" fmla="*/ 655092 h 18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322627" h="1897039">
                <a:moveTo>
                  <a:pt x="5322627" y="600501"/>
                </a:moveTo>
                <a:lnTo>
                  <a:pt x="5117910" y="1665027"/>
                </a:lnTo>
                <a:lnTo>
                  <a:pt x="4858603" y="204716"/>
                </a:lnTo>
                <a:lnTo>
                  <a:pt x="4681182" y="204716"/>
                </a:lnTo>
                <a:lnTo>
                  <a:pt x="4462818" y="1897039"/>
                </a:lnTo>
                <a:lnTo>
                  <a:pt x="3179928" y="1897039"/>
                </a:lnTo>
                <a:lnTo>
                  <a:pt x="2811439" y="0"/>
                </a:lnTo>
                <a:lnTo>
                  <a:pt x="2402006" y="0"/>
                </a:lnTo>
                <a:lnTo>
                  <a:pt x="2210937" y="1733266"/>
                </a:lnTo>
                <a:lnTo>
                  <a:pt x="177421" y="1719618"/>
                </a:lnTo>
                <a:lnTo>
                  <a:pt x="0" y="655092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13" name="Group 112"/>
          <p:cNvGrpSpPr/>
          <p:nvPr/>
        </p:nvGrpSpPr>
        <p:grpSpPr>
          <a:xfrm>
            <a:off x="1143000" y="3733800"/>
            <a:ext cx="6895704" cy="533400"/>
            <a:chOff x="1143000" y="3733800"/>
            <a:chExt cx="6895704" cy="533400"/>
          </a:xfrm>
        </p:grpSpPr>
        <p:sp>
          <p:nvSpPr>
            <p:cNvPr id="114" name="Rectangle 113"/>
            <p:cNvSpPr/>
            <p:nvPr/>
          </p:nvSpPr>
          <p:spPr>
            <a:xfrm>
              <a:off x="1143000" y="4038600"/>
              <a:ext cx="1828800" cy="228600"/>
            </a:xfrm>
            <a:prstGeom prst="rect">
              <a:avLst/>
            </a:prstGeom>
            <a:solidFill>
              <a:srgbClr val="00B05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15" name="Group 114"/>
            <p:cNvGrpSpPr/>
            <p:nvPr/>
          </p:nvGrpSpPr>
          <p:grpSpPr>
            <a:xfrm>
              <a:off x="1219200" y="4114800"/>
              <a:ext cx="1675800" cy="76200"/>
              <a:chOff x="609600" y="4114800"/>
              <a:chExt cx="1675800" cy="76200"/>
            </a:xfrm>
          </p:grpSpPr>
          <p:sp>
            <p:nvSpPr>
              <p:cNvPr id="154" name="Oval 153"/>
              <p:cNvSpPr/>
              <p:nvPr/>
            </p:nvSpPr>
            <p:spPr>
              <a:xfrm>
                <a:off x="609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990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13716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18288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2209800" y="4114800"/>
                <a:ext cx="756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3429000" y="4114800"/>
              <a:ext cx="837600" cy="76200"/>
              <a:chOff x="3429000" y="4114800"/>
              <a:chExt cx="837600" cy="76200"/>
            </a:xfrm>
          </p:grpSpPr>
          <p:sp>
            <p:nvSpPr>
              <p:cNvPr id="151" name="Oval 150"/>
              <p:cNvSpPr/>
              <p:nvPr/>
            </p:nvSpPr>
            <p:spPr>
              <a:xfrm>
                <a:off x="3429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3810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4191000" y="4114800"/>
                <a:ext cx="756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4800600" y="4114800"/>
              <a:ext cx="1675800" cy="76200"/>
              <a:chOff x="762000" y="4267200"/>
              <a:chExt cx="1675800" cy="76200"/>
            </a:xfrm>
          </p:grpSpPr>
          <p:sp>
            <p:nvSpPr>
              <p:cNvPr id="146" name="Oval 145"/>
              <p:cNvSpPr/>
              <p:nvPr/>
            </p:nvSpPr>
            <p:spPr>
              <a:xfrm>
                <a:off x="762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1143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15240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19812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2362200" y="4267200"/>
                <a:ext cx="75600" cy="762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6934200" y="4114800"/>
              <a:ext cx="837600" cy="76200"/>
              <a:chOff x="3581400" y="4267200"/>
              <a:chExt cx="837600" cy="76200"/>
            </a:xfrm>
          </p:grpSpPr>
          <p:sp>
            <p:nvSpPr>
              <p:cNvPr id="143" name="Oval 142"/>
              <p:cNvSpPr/>
              <p:nvPr/>
            </p:nvSpPr>
            <p:spPr>
              <a:xfrm>
                <a:off x="3581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3962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4343400" y="4267200"/>
                <a:ext cx="75600" cy="76200"/>
              </a:xfrm>
              <a:prstGeom prst="ellipse">
                <a:avLst/>
              </a:prstGeom>
              <a:solidFill>
                <a:srgbClr val="4747F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9" name="Rectangle 118"/>
            <p:cNvSpPr/>
            <p:nvPr/>
          </p:nvSpPr>
          <p:spPr>
            <a:xfrm>
              <a:off x="4724400" y="4038600"/>
              <a:ext cx="1828800" cy="228600"/>
            </a:xfrm>
            <a:prstGeom prst="rect">
              <a:avLst/>
            </a:prstGeom>
            <a:solidFill>
              <a:srgbClr val="FFFF00">
                <a:alpha val="2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781800" y="4038600"/>
              <a:ext cx="1143000" cy="228600"/>
            </a:xfrm>
            <a:prstGeom prst="rect">
              <a:avLst/>
            </a:prstGeom>
            <a:solidFill>
              <a:srgbClr val="4747FB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276600" y="4038600"/>
              <a:ext cx="1143000" cy="228600"/>
            </a:xfrm>
            <a:prstGeom prst="rect">
              <a:avLst/>
            </a:prstGeom>
            <a:solidFill>
              <a:srgbClr val="FF000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276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7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657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6</a:t>
              </a:r>
              <a:endParaRPr lang="en-CA" dirty="0"/>
            </a:p>
          </p:txBody>
        </p:sp>
        <p:grpSp>
          <p:nvGrpSpPr>
            <p:cNvPr id="124" name="Group 123"/>
            <p:cNvGrpSpPr/>
            <p:nvPr/>
          </p:nvGrpSpPr>
          <p:grpSpPr>
            <a:xfrm>
              <a:off x="4648200" y="3745468"/>
              <a:ext cx="799704" cy="369332"/>
              <a:chOff x="3429000" y="3886200"/>
              <a:chExt cx="799704" cy="369332"/>
            </a:xfrm>
          </p:grpSpPr>
          <p:sp>
            <p:nvSpPr>
              <p:cNvPr id="141" name="TextBox 140"/>
              <p:cNvSpPr txBox="1"/>
              <p:nvPr/>
            </p:nvSpPr>
            <p:spPr>
              <a:xfrm>
                <a:off x="3429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16</a:t>
                </a:r>
                <a:endParaRPr lang="en-CA" dirty="0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3810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14</a:t>
                </a:r>
                <a:endParaRPr lang="en-CA" dirty="0"/>
              </a:p>
            </p:txBody>
          </p:sp>
        </p:grpSp>
        <p:grpSp>
          <p:nvGrpSpPr>
            <p:cNvPr id="125" name="Group 124"/>
            <p:cNvGrpSpPr/>
            <p:nvPr/>
          </p:nvGrpSpPr>
          <p:grpSpPr>
            <a:xfrm>
              <a:off x="5410200" y="3733800"/>
              <a:ext cx="762000" cy="369332"/>
              <a:chOff x="3349686" y="3886200"/>
              <a:chExt cx="762000" cy="369332"/>
            </a:xfrm>
          </p:grpSpPr>
          <p:sp>
            <p:nvSpPr>
              <p:cNvPr id="139" name="TextBox 138"/>
              <p:cNvSpPr txBox="1"/>
              <p:nvPr/>
            </p:nvSpPr>
            <p:spPr>
              <a:xfrm>
                <a:off x="3349686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12</a:t>
                </a:r>
                <a:endParaRPr lang="en-CA" dirty="0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3810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/>
                  <a:t>9</a:t>
                </a:r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6858000" y="3733800"/>
              <a:ext cx="799704" cy="369332"/>
              <a:chOff x="3429000" y="3886200"/>
              <a:chExt cx="799704" cy="369332"/>
            </a:xfrm>
          </p:grpSpPr>
          <p:sp>
            <p:nvSpPr>
              <p:cNvPr id="137" name="TextBox 136"/>
              <p:cNvSpPr txBox="1"/>
              <p:nvPr/>
            </p:nvSpPr>
            <p:spPr>
              <a:xfrm>
                <a:off x="3429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4</a:t>
                </a:r>
                <a:endParaRPr lang="en-CA" dirty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3810000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10</a:t>
                </a:r>
                <a:endParaRPr lang="en-CA" dirty="0"/>
              </a:p>
            </p:txBody>
          </p:sp>
        </p:grpSp>
        <p:grpSp>
          <p:nvGrpSpPr>
            <p:cNvPr id="127" name="Group 126"/>
            <p:cNvGrpSpPr/>
            <p:nvPr/>
          </p:nvGrpSpPr>
          <p:grpSpPr>
            <a:xfrm>
              <a:off x="1143000" y="3745468"/>
              <a:ext cx="682686" cy="369332"/>
              <a:chOff x="3429000" y="3886200"/>
              <a:chExt cx="682686" cy="369332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3429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2</a:t>
                </a:r>
                <a:endParaRPr lang="en-CA" dirty="0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3810000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5</a:t>
                </a:r>
                <a:endParaRPr lang="en-CA" dirty="0"/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1905000" y="3745468"/>
              <a:ext cx="799704" cy="369332"/>
              <a:chOff x="3349686" y="3886200"/>
              <a:chExt cx="799704" cy="369332"/>
            </a:xfrm>
          </p:grpSpPr>
          <p:sp>
            <p:nvSpPr>
              <p:cNvPr id="133" name="TextBox 132"/>
              <p:cNvSpPr txBox="1"/>
              <p:nvPr/>
            </p:nvSpPr>
            <p:spPr>
              <a:xfrm>
                <a:off x="3349686" y="3886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/>
                  <a:t>8</a:t>
                </a: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3730686" y="38862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11</a:t>
                </a:r>
                <a:endParaRPr lang="en-CA" dirty="0"/>
              </a:p>
            </p:txBody>
          </p:sp>
        </p:grpSp>
        <p:sp>
          <p:nvSpPr>
            <p:cNvPr id="129" name="TextBox 128"/>
            <p:cNvSpPr txBox="1"/>
            <p:nvPr/>
          </p:nvSpPr>
          <p:spPr>
            <a:xfrm>
              <a:off x="2667000" y="37338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15</a:t>
              </a:r>
              <a:endParaRPr lang="en-CA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41148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620000" y="37338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13</a:t>
              </a:r>
              <a:endParaRPr lang="en-CA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2484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3</a:t>
              </a:r>
              <a:endParaRPr lang="en-CA" dirty="0"/>
            </a:p>
          </p:txBody>
        </p:sp>
      </p:grpSp>
      <p:sp>
        <p:nvSpPr>
          <p:cNvPr id="56" name="Rounded Rectangle 55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9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5715000"/>
            <a:ext cx="7520217" cy="533400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The corresponding path can be drawn with </a:t>
            </a:r>
            <a:r>
              <a:rPr lang="en-US" i="1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bend complexity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001485" y="1206055"/>
            <a:ext cx="7520217" cy="2001602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be a set of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labeled points ordered by increasing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-coordinates.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Partition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ordered subsets such that each subset contains a set of consecutive points from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,  and each of size O(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A labelling of </a:t>
            </a:r>
            <a:r>
              <a:rPr lang="en-US" i="1" spc="50" dirty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is called 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en-US" spc="50" dirty="0">
                <a:ln w="11430"/>
                <a:latin typeface="Times New Roman" pitchFamily="18" charset="0"/>
                <a:cs typeface="Times New Roman" pitchFamily="18" charset="0"/>
              </a:rPr>
              <a:t> if the indices in each subset is </a:t>
            </a:r>
            <a:r>
              <a:rPr lang="en-US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either increasing or decreasing.</a:t>
            </a:r>
            <a:endParaRPr lang="en-US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1255594" y="4162567"/>
            <a:ext cx="2975212" cy="1446663"/>
          </a:xfrm>
          <a:custGeom>
            <a:avLst/>
            <a:gdLst>
              <a:gd name="connsiteX0" fmla="*/ 0 w 2975212"/>
              <a:gd name="connsiteY0" fmla="*/ 13648 h 1446663"/>
              <a:gd name="connsiteX1" fmla="*/ 163773 w 2975212"/>
              <a:gd name="connsiteY1" fmla="*/ 1446663 h 1446663"/>
              <a:gd name="connsiteX2" fmla="*/ 2825087 w 2975212"/>
              <a:gd name="connsiteY2" fmla="*/ 1446663 h 1446663"/>
              <a:gd name="connsiteX3" fmla="*/ 2975212 w 2975212"/>
              <a:gd name="connsiteY3" fmla="*/ 0 h 1446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5212" h="1446663">
                <a:moveTo>
                  <a:pt x="0" y="13648"/>
                </a:moveTo>
                <a:lnTo>
                  <a:pt x="163773" y="1446663"/>
                </a:lnTo>
                <a:lnTo>
                  <a:pt x="2825087" y="1446663"/>
                </a:lnTo>
                <a:lnTo>
                  <a:pt x="2975212" y="0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Freeform 47"/>
          <p:cNvSpPr/>
          <p:nvPr/>
        </p:nvSpPr>
        <p:spPr>
          <a:xfrm>
            <a:off x="1255594" y="3671248"/>
            <a:ext cx="5199797" cy="1924334"/>
          </a:xfrm>
          <a:custGeom>
            <a:avLst/>
            <a:gdLst>
              <a:gd name="connsiteX0" fmla="*/ 0 w 5199797"/>
              <a:gd name="connsiteY0" fmla="*/ 504967 h 1924334"/>
              <a:gd name="connsiteX1" fmla="*/ 245660 w 5199797"/>
              <a:gd name="connsiteY1" fmla="*/ 1774209 h 1924334"/>
              <a:gd name="connsiteX2" fmla="*/ 2702257 w 5199797"/>
              <a:gd name="connsiteY2" fmla="*/ 1774209 h 1924334"/>
              <a:gd name="connsiteX3" fmla="*/ 2920621 w 5199797"/>
              <a:gd name="connsiteY3" fmla="*/ 0 h 1924334"/>
              <a:gd name="connsiteX4" fmla="*/ 3070746 w 5199797"/>
              <a:gd name="connsiteY4" fmla="*/ 0 h 1924334"/>
              <a:gd name="connsiteX5" fmla="*/ 3398293 w 5199797"/>
              <a:gd name="connsiteY5" fmla="*/ 1924334 h 1924334"/>
              <a:gd name="connsiteX6" fmla="*/ 5036024 w 5199797"/>
              <a:gd name="connsiteY6" fmla="*/ 1910686 h 1924334"/>
              <a:gd name="connsiteX7" fmla="*/ 5199797 w 5199797"/>
              <a:gd name="connsiteY7" fmla="*/ 491319 h 1924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9797" h="1924334">
                <a:moveTo>
                  <a:pt x="0" y="504967"/>
                </a:moveTo>
                <a:lnTo>
                  <a:pt x="245660" y="1774209"/>
                </a:lnTo>
                <a:lnTo>
                  <a:pt x="2702257" y="1774209"/>
                </a:lnTo>
                <a:lnTo>
                  <a:pt x="2920621" y="0"/>
                </a:lnTo>
                <a:lnTo>
                  <a:pt x="3070746" y="0"/>
                </a:lnTo>
                <a:lnTo>
                  <a:pt x="3398293" y="1924334"/>
                </a:lnTo>
                <a:lnTo>
                  <a:pt x="5036024" y="1910686"/>
                </a:lnTo>
                <a:lnTo>
                  <a:pt x="5199797" y="491319"/>
                </a:ln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Freeform 48"/>
          <p:cNvSpPr/>
          <p:nvPr/>
        </p:nvSpPr>
        <p:spPr>
          <a:xfrm>
            <a:off x="6441743" y="4162567"/>
            <a:ext cx="532263" cy="1446663"/>
          </a:xfrm>
          <a:custGeom>
            <a:avLst/>
            <a:gdLst>
              <a:gd name="connsiteX0" fmla="*/ 0 w 532263"/>
              <a:gd name="connsiteY0" fmla="*/ 0 h 1446663"/>
              <a:gd name="connsiteX1" fmla="*/ 245660 w 532263"/>
              <a:gd name="connsiteY1" fmla="*/ 1446663 h 1446663"/>
              <a:gd name="connsiteX2" fmla="*/ 436729 w 532263"/>
              <a:gd name="connsiteY2" fmla="*/ 1446663 h 1446663"/>
              <a:gd name="connsiteX3" fmla="*/ 532263 w 532263"/>
              <a:gd name="connsiteY3" fmla="*/ 13648 h 1446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263" h="1446663">
                <a:moveTo>
                  <a:pt x="0" y="0"/>
                </a:moveTo>
                <a:lnTo>
                  <a:pt x="245660" y="1446663"/>
                </a:lnTo>
                <a:lnTo>
                  <a:pt x="436729" y="1446663"/>
                </a:lnTo>
                <a:lnTo>
                  <a:pt x="532263" y="13648"/>
                </a:lnTo>
              </a:path>
            </a:pathLst>
          </a:cu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0" name="Freeform 49"/>
          <p:cNvSpPr/>
          <p:nvPr/>
        </p:nvSpPr>
        <p:spPr>
          <a:xfrm>
            <a:off x="1637732" y="3548418"/>
            <a:ext cx="5349922" cy="1897039"/>
          </a:xfrm>
          <a:custGeom>
            <a:avLst/>
            <a:gdLst>
              <a:gd name="connsiteX0" fmla="*/ 5322627 w 5322627"/>
              <a:gd name="connsiteY0" fmla="*/ 600501 h 1897039"/>
              <a:gd name="connsiteX1" fmla="*/ 5117910 w 5322627"/>
              <a:gd name="connsiteY1" fmla="*/ 1665027 h 1897039"/>
              <a:gd name="connsiteX2" fmla="*/ 4858603 w 5322627"/>
              <a:gd name="connsiteY2" fmla="*/ 204716 h 1897039"/>
              <a:gd name="connsiteX3" fmla="*/ 4681182 w 5322627"/>
              <a:gd name="connsiteY3" fmla="*/ 204716 h 1897039"/>
              <a:gd name="connsiteX4" fmla="*/ 4462818 w 5322627"/>
              <a:gd name="connsiteY4" fmla="*/ 1897039 h 1897039"/>
              <a:gd name="connsiteX5" fmla="*/ 3179928 w 5322627"/>
              <a:gd name="connsiteY5" fmla="*/ 1897039 h 1897039"/>
              <a:gd name="connsiteX6" fmla="*/ 2811439 w 5322627"/>
              <a:gd name="connsiteY6" fmla="*/ 0 h 1897039"/>
              <a:gd name="connsiteX7" fmla="*/ 2402006 w 5322627"/>
              <a:gd name="connsiteY7" fmla="*/ 0 h 1897039"/>
              <a:gd name="connsiteX8" fmla="*/ 2210937 w 5322627"/>
              <a:gd name="connsiteY8" fmla="*/ 1733266 h 1897039"/>
              <a:gd name="connsiteX9" fmla="*/ 177421 w 5322627"/>
              <a:gd name="connsiteY9" fmla="*/ 1719618 h 1897039"/>
              <a:gd name="connsiteX10" fmla="*/ 0 w 5322627"/>
              <a:gd name="connsiteY10" fmla="*/ 655092 h 1897039"/>
              <a:gd name="connsiteX0" fmla="*/ 5349922 w 5349922"/>
              <a:gd name="connsiteY0" fmla="*/ 600501 h 1897039"/>
              <a:gd name="connsiteX1" fmla="*/ 5145205 w 5349922"/>
              <a:gd name="connsiteY1" fmla="*/ 1665027 h 1897039"/>
              <a:gd name="connsiteX2" fmla="*/ 4885898 w 5349922"/>
              <a:gd name="connsiteY2" fmla="*/ 204716 h 1897039"/>
              <a:gd name="connsiteX3" fmla="*/ 4708477 w 5349922"/>
              <a:gd name="connsiteY3" fmla="*/ 204716 h 1897039"/>
              <a:gd name="connsiteX4" fmla="*/ 4490113 w 5349922"/>
              <a:gd name="connsiteY4" fmla="*/ 1897039 h 1897039"/>
              <a:gd name="connsiteX5" fmla="*/ 3207223 w 5349922"/>
              <a:gd name="connsiteY5" fmla="*/ 1897039 h 1897039"/>
              <a:gd name="connsiteX6" fmla="*/ 2838734 w 5349922"/>
              <a:gd name="connsiteY6" fmla="*/ 0 h 1897039"/>
              <a:gd name="connsiteX7" fmla="*/ 2429301 w 5349922"/>
              <a:gd name="connsiteY7" fmla="*/ 0 h 1897039"/>
              <a:gd name="connsiteX8" fmla="*/ 2238232 w 5349922"/>
              <a:gd name="connsiteY8" fmla="*/ 1733266 h 1897039"/>
              <a:gd name="connsiteX9" fmla="*/ 204716 w 5349922"/>
              <a:gd name="connsiteY9" fmla="*/ 1719618 h 1897039"/>
              <a:gd name="connsiteX10" fmla="*/ 0 w 5349922"/>
              <a:gd name="connsiteY10" fmla="*/ 286603 h 18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349922" h="1897039">
                <a:moveTo>
                  <a:pt x="5349922" y="600501"/>
                </a:moveTo>
                <a:lnTo>
                  <a:pt x="5145205" y="1665027"/>
                </a:lnTo>
                <a:lnTo>
                  <a:pt x="4885898" y="204716"/>
                </a:lnTo>
                <a:lnTo>
                  <a:pt x="4708477" y="204716"/>
                </a:lnTo>
                <a:lnTo>
                  <a:pt x="4490113" y="1897039"/>
                </a:lnTo>
                <a:lnTo>
                  <a:pt x="3207223" y="1897039"/>
                </a:lnTo>
                <a:lnTo>
                  <a:pt x="2838734" y="0"/>
                </a:lnTo>
                <a:lnTo>
                  <a:pt x="2429301" y="0"/>
                </a:lnTo>
                <a:lnTo>
                  <a:pt x="2238232" y="1733266"/>
                </a:lnTo>
                <a:lnTo>
                  <a:pt x="204716" y="1719618"/>
                </a:lnTo>
                <a:lnTo>
                  <a:pt x="0" y="286603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4" name="Rectangle 113"/>
          <p:cNvSpPr/>
          <p:nvPr/>
        </p:nvSpPr>
        <p:spPr>
          <a:xfrm>
            <a:off x="1143000" y="3409406"/>
            <a:ext cx="1828800" cy="1685108"/>
          </a:xfrm>
          <a:prstGeom prst="rect">
            <a:avLst/>
          </a:prstGeom>
          <a:solidFill>
            <a:srgbClr val="00B05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4" name="Oval 153"/>
          <p:cNvSpPr/>
          <p:nvPr/>
        </p:nvSpPr>
        <p:spPr>
          <a:xfrm>
            <a:off x="1219200" y="4114800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1600200" y="3828192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1981200" y="4565184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Oval 156"/>
          <p:cNvSpPr/>
          <p:nvPr/>
        </p:nvSpPr>
        <p:spPr>
          <a:xfrm>
            <a:off x="2438400" y="3678064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2819400" y="4920032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3429000" y="4114800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Oval 151"/>
          <p:cNvSpPr/>
          <p:nvPr/>
        </p:nvSpPr>
        <p:spPr>
          <a:xfrm>
            <a:off x="3810000" y="3555232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Oval 152"/>
          <p:cNvSpPr/>
          <p:nvPr/>
        </p:nvSpPr>
        <p:spPr>
          <a:xfrm>
            <a:off x="4191000" y="4114800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Oval 145"/>
          <p:cNvSpPr/>
          <p:nvPr/>
        </p:nvSpPr>
        <p:spPr>
          <a:xfrm>
            <a:off x="4800600" y="4114800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Oval 146"/>
          <p:cNvSpPr/>
          <p:nvPr/>
        </p:nvSpPr>
        <p:spPr>
          <a:xfrm>
            <a:off x="5181600" y="4483296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5562600" y="4114800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6019800" y="4879088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Oval 149"/>
          <p:cNvSpPr/>
          <p:nvPr/>
        </p:nvSpPr>
        <p:spPr>
          <a:xfrm>
            <a:off x="6400800" y="4114800"/>
            <a:ext cx="75600" cy="76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Oval 142"/>
          <p:cNvSpPr/>
          <p:nvPr/>
        </p:nvSpPr>
        <p:spPr>
          <a:xfrm>
            <a:off x="6934200" y="4114800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7315200" y="3568880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7696200" y="3841840"/>
            <a:ext cx="75600" cy="76200"/>
          </a:xfrm>
          <a:prstGeom prst="ellipse">
            <a:avLst/>
          </a:prstGeom>
          <a:solidFill>
            <a:srgbClr val="4747FB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4724400" y="3435531"/>
            <a:ext cx="1828800" cy="1593669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0" name="Rectangle 119"/>
          <p:cNvSpPr/>
          <p:nvPr/>
        </p:nvSpPr>
        <p:spPr>
          <a:xfrm>
            <a:off x="6781800" y="3239589"/>
            <a:ext cx="1143000" cy="1332411"/>
          </a:xfrm>
          <a:prstGeom prst="rect">
            <a:avLst/>
          </a:prstGeom>
          <a:solidFill>
            <a:srgbClr val="4747FB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1" name="Rectangle 120"/>
          <p:cNvSpPr/>
          <p:nvPr/>
        </p:nvSpPr>
        <p:spPr>
          <a:xfrm>
            <a:off x="3276600" y="3265713"/>
            <a:ext cx="1143000" cy="1358537"/>
          </a:xfrm>
          <a:prstGeom prst="rect">
            <a:avLst/>
          </a:prstGeom>
          <a:solidFill>
            <a:srgbClr val="FF00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2" name="TextBox 121"/>
          <p:cNvSpPr txBox="1"/>
          <p:nvPr/>
        </p:nvSpPr>
        <p:spPr>
          <a:xfrm>
            <a:off x="3276600" y="3733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7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3657600" y="31742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6</a:t>
            </a:r>
            <a:endParaRPr lang="en-CA" dirty="0"/>
          </a:p>
        </p:txBody>
      </p:sp>
      <p:sp>
        <p:nvSpPr>
          <p:cNvPr id="141" name="TextBox 140"/>
          <p:cNvSpPr txBox="1"/>
          <p:nvPr/>
        </p:nvSpPr>
        <p:spPr>
          <a:xfrm>
            <a:off x="4648200" y="37454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16</a:t>
            </a:r>
            <a:endParaRPr lang="en-CA" dirty="0"/>
          </a:p>
        </p:txBody>
      </p:sp>
      <p:sp>
        <p:nvSpPr>
          <p:cNvPr id="142" name="TextBox 141"/>
          <p:cNvSpPr txBox="1"/>
          <p:nvPr/>
        </p:nvSpPr>
        <p:spPr>
          <a:xfrm>
            <a:off x="5029200" y="40866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14</a:t>
            </a:r>
            <a:endParaRPr lang="en-CA" dirty="0"/>
          </a:p>
        </p:txBody>
      </p:sp>
      <p:sp>
        <p:nvSpPr>
          <p:cNvPr id="139" name="TextBox 138"/>
          <p:cNvSpPr txBox="1"/>
          <p:nvPr/>
        </p:nvSpPr>
        <p:spPr>
          <a:xfrm>
            <a:off x="5410200" y="3733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12</a:t>
            </a:r>
            <a:endParaRPr lang="en-CA" dirty="0"/>
          </a:p>
        </p:txBody>
      </p:sp>
      <p:sp>
        <p:nvSpPr>
          <p:cNvPr id="140" name="TextBox 139"/>
          <p:cNvSpPr txBox="1"/>
          <p:nvPr/>
        </p:nvSpPr>
        <p:spPr>
          <a:xfrm>
            <a:off x="5870514" y="44980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9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6858000" y="3733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4</a:t>
            </a:r>
            <a:endParaRPr lang="en-CA" dirty="0"/>
          </a:p>
        </p:txBody>
      </p:sp>
      <p:sp>
        <p:nvSpPr>
          <p:cNvPr id="138" name="TextBox 137"/>
          <p:cNvSpPr txBox="1"/>
          <p:nvPr/>
        </p:nvSpPr>
        <p:spPr>
          <a:xfrm>
            <a:off x="7239000" y="31878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10</a:t>
            </a:r>
            <a:endParaRPr lang="en-CA" dirty="0"/>
          </a:p>
        </p:txBody>
      </p:sp>
      <p:sp>
        <p:nvSpPr>
          <p:cNvPr id="135" name="TextBox 134"/>
          <p:cNvSpPr txBox="1"/>
          <p:nvPr/>
        </p:nvSpPr>
        <p:spPr>
          <a:xfrm>
            <a:off x="1143000" y="3745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2</a:t>
            </a:r>
            <a:endParaRPr lang="en-CA" dirty="0"/>
          </a:p>
        </p:txBody>
      </p:sp>
      <p:sp>
        <p:nvSpPr>
          <p:cNvPr id="136" name="TextBox 135"/>
          <p:cNvSpPr txBox="1"/>
          <p:nvPr/>
        </p:nvSpPr>
        <p:spPr>
          <a:xfrm>
            <a:off x="1524000" y="34588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5</a:t>
            </a:r>
            <a:endParaRPr lang="en-CA" dirty="0"/>
          </a:p>
        </p:txBody>
      </p:sp>
      <p:sp>
        <p:nvSpPr>
          <p:cNvPr id="133" name="TextBox 132"/>
          <p:cNvSpPr txBox="1"/>
          <p:nvPr/>
        </p:nvSpPr>
        <p:spPr>
          <a:xfrm>
            <a:off x="1905000" y="41958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8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2286000" y="37454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11</a:t>
            </a:r>
            <a:endParaRPr lang="en-CA" dirty="0"/>
          </a:p>
        </p:txBody>
      </p:sp>
      <p:sp>
        <p:nvSpPr>
          <p:cNvPr id="129" name="TextBox 128"/>
          <p:cNvSpPr txBox="1"/>
          <p:nvPr/>
        </p:nvSpPr>
        <p:spPr>
          <a:xfrm>
            <a:off x="2667000" y="45390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15</a:t>
            </a:r>
            <a:endParaRPr lang="en-CA" dirty="0"/>
          </a:p>
        </p:txBody>
      </p:sp>
      <p:sp>
        <p:nvSpPr>
          <p:cNvPr id="130" name="TextBox 129"/>
          <p:cNvSpPr txBox="1"/>
          <p:nvPr/>
        </p:nvSpPr>
        <p:spPr>
          <a:xfrm>
            <a:off x="4114800" y="3733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1</a:t>
            </a:r>
            <a:endParaRPr lang="en-CA" dirty="0"/>
          </a:p>
        </p:txBody>
      </p:sp>
      <p:sp>
        <p:nvSpPr>
          <p:cNvPr id="131" name="TextBox 130"/>
          <p:cNvSpPr txBox="1"/>
          <p:nvPr/>
        </p:nvSpPr>
        <p:spPr>
          <a:xfrm>
            <a:off x="7620000" y="3460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13</a:t>
            </a:r>
            <a:endParaRPr lang="en-CA" dirty="0"/>
          </a:p>
        </p:txBody>
      </p:sp>
      <p:sp>
        <p:nvSpPr>
          <p:cNvPr id="132" name="TextBox 131"/>
          <p:cNvSpPr txBox="1"/>
          <p:nvPr/>
        </p:nvSpPr>
        <p:spPr>
          <a:xfrm>
            <a:off x="6248400" y="3733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3</a:t>
            </a:r>
            <a:endParaRPr lang="en-CA" dirty="0"/>
          </a:p>
        </p:txBody>
      </p:sp>
      <p:sp>
        <p:nvSpPr>
          <p:cNvPr id="46" name="Rounded Rectangle 45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19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2596495" y="3418768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2472519" y="3664432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2929719" y="2777312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310719" y="4019280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301319" y="2654480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Oval 39"/>
          <p:cNvSpPr/>
          <p:nvPr/>
        </p:nvSpPr>
        <p:spPr>
          <a:xfrm rot="5400000">
            <a:off x="3144109" y="1265263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val 40"/>
          <p:cNvSpPr/>
          <p:nvPr/>
        </p:nvSpPr>
        <p:spPr>
          <a:xfrm rot="5400000">
            <a:off x="3294237" y="2103463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Oval 41"/>
          <p:cNvSpPr/>
          <p:nvPr/>
        </p:nvSpPr>
        <p:spPr>
          <a:xfrm rot="5400000">
            <a:off x="5136717" y="3311287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3756545" y="3159452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4137545" y="3896444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4594745" y="3009324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975745" y="4251292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966345" y="2886492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47"/>
          <p:cNvSpPr/>
          <p:nvPr/>
        </p:nvSpPr>
        <p:spPr>
          <a:xfrm rot="5400000">
            <a:off x="4809135" y="1497275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Oval 48"/>
          <p:cNvSpPr/>
          <p:nvPr/>
        </p:nvSpPr>
        <p:spPr>
          <a:xfrm rot="5400000">
            <a:off x="4072143" y="1878275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val 49"/>
          <p:cNvSpPr/>
          <p:nvPr/>
        </p:nvSpPr>
        <p:spPr>
          <a:xfrm rot="5400000">
            <a:off x="4003903" y="2335475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Oval 50"/>
          <p:cNvSpPr/>
          <p:nvPr/>
        </p:nvSpPr>
        <p:spPr>
          <a:xfrm rot="5400000">
            <a:off x="3717295" y="2716475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Oval 51"/>
          <p:cNvSpPr/>
          <p:nvPr/>
        </p:nvSpPr>
        <p:spPr>
          <a:xfrm rot="5400000">
            <a:off x="5082095" y="3707075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83771" y="5046261"/>
            <a:ext cx="7626964" cy="533400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CA" spc="50" dirty="0">
                <a:ln w="11430"/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CA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Erd</a:t>
            </a:r>
            <a:r>
              <a:rPr lang="az-Cyrl-AZ" spc="50" dirty="0" smtClean="0">
                <a:ln w="11430"/>
                <a:latin typeface="Times New Roman" pitchFamily="18" charset="0"/>
                <a:cs typeface="Times New Roman" pitchFamily="18" charset="0"/>
              </a:rPr>
              <a:t>ӧ</a:t>
            </a: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s-</a:t>
            </a:r>
            <a:r>
              <a:rPr lang="en-CA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Szekeres</a:t>
            </a: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, 1935] </a:t>
            </a:r>
          </a:p>
          <a:p>
            <a:pPr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Every point set of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points can be partitioned into O(√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)  monotone chains. </a:t>
            </a: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09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04800"/>
            <a:ext cx="9144000" cy="461665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400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Relating </a:t>
            </a:r>
            <a:r>
              <a:rPr lang="en-CA" sz="2400" u="sng" spc="50" dirty="0">
                <a:ln w="11430"/>
                <a:latin typeface="Times New Roman" pitchFamily="18" charset="0"/>
                <a:cs typeface="Times New Roman" pitchFamily="18" charset="0"/>
              </a:rPr>
              <a:t>Graph </a:t>
            </a:r>
            <a:r>
              <a:rPr lang="en-CA" sz="2400" u="sng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CA" sz="24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400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CA" sz="2400" spc="50" dirty="0">
                <a:ln w="11430"/>
                <a:latin typeface="Times New Roman" pitchFamily="18" charset="0"/>
                <a:cs typeface="Times New Roman" pitchFamily="18" charset="0"/>
              </a:rPr>
              <a:t>Planar Layers </a:t>
            </a:r>
            <a:r>
              <a:rPr lang="en-CA" sz="2400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Bend Complexity</a:t>
            </a:r>
            <a:endParaRPr lang="en-US" sz="2400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4102" y="1326096"/>
            <a:ext cx="71352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0052F6"/>
                </a:solidFill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dirty="0" smtClean="0">
                <a:solidFill>
                  <a:srgbClr val="0052F6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smallest integer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such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be decomposed into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planar graphs.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11404" y="3490037"/>
            <a:ext cx="51625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3083654" y="5383000"/>
            <a:ext cx="308725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hlinkClick r:id="rId4"/>
              </a:rPr>
              <a:t>http://www.sis.uta.fi/cs/reports/dsarja/D-2009-3.pdf</a:t>
            </a:r>
            <a:endParaRPr lang="en-US" sz="900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64544" y="3496522"/>
            <a:ext cx="5856270" cy="1746607"/>
          </a:xfrm>
          <a:prstGeom prst="rect">
            <a:avLst/>
          </a:prstGeom>
          <a:noFill/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339107" y="3011493"/>
            <a:ext cx="2576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a  thickness-3 graph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8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3641883" y="2605037"/>
            <a:ext cx="1585434" cy="1834707"/>
          </a:xfrm>
          <a:custGeom>
            <a:avLst/>
            <a:gdLst>
              <a:gd name="connsiteX0" fmla="*/ 1476027 w 1585434"/>
              <a:gd name="connsiteY0" fmla="*/ 1803190 h 1834707"/>
              <a:gd name="connsiteX1" fmla="*/ 1244015 w 1585434"/>
              <a:gd name="connsiteY1" fmla="*/ 1803190 h 1834707"/>
              <a:gd name="connsiteX2" fmla="*/ 1080242 w 1585434"/>
              <a:gd name="connsiteY2" fmla="*/ 1475644 h 1834707"/>
              <a:gd name="connsiteX3" fmla="*/ 534332 w 1585434"/>
              <a:gd name="connsiteY3" fmla="*/ 943381 h 1834707"/>
              <a:gd name="connsiteX4" fmla="*/ 152194 w 1585434"/>
              <a:gd name="connsiteY4" fmla="*/ 765960 h 1834707"/>
              <a:gd name="connsiteX5" fmla="*/ 29364 w 1585434"/>
              <a:gd name="connsiteY5" fmla="*/ 438414 h 1834707"/>
              <a:gd name="connsiteX6" fmla="*/ 15717 w 1585434"/>
              <a:gd name="connsiteY6" fmla="*/ 110868 h 1834707"/>
              <a:gd name="connsiteX7" fmla="*/ 220433 w 1585434"/>
              <a:gd name="connsiteY7" fmla="*/ 15333 h 1834707"/>
              <a:gd name="connsiteX8" fmla="*/ 247729 w 1585434"/>
              <a:gd name="connsiteY8" fmla="*/ 397471 h 1834707"/>
              <a:gd name="connsiteX9" fmla="*/ 507036 w 1585434"/>
              <a:gd name="connsiteY9" fmla="*/ 779608 h 1834707"/>
              <a:gd name="connsiteX10" fmla="*/ 861878 w 1585434"/>
              <a:gd name="connsiteY10" fmla="*/ 957029 h 1834707"/>
              <a:gd name="connsiteX11" fmla="*/ 1353197 w 1585434"/>
              <a:gd name="connsiteY11" fmla="*/ 1461996 h 1834707"/>
              <a:gd name="connsiteX12" fmla="*/ 1585209 w 1585434"/>
              <a:gd name="connsiteY12" fmla="*/ 1762247 h 1834707"/>
              <a:gd name="connsiteX13" fmla="*/ 1394140 w 1585434"/>
              <a:gd name="connsiteY13" fmla="*/ 1816838 h 1834707"/>
              <a:gd name="connsiteX14" fmla="*/ 1298606 w 1585434"/>
              <a:gd name="connsiteY14" fmla="*/ 1816838 h 1834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85434" h="1834707">
                <a:moveTo>
                  <a:pt x="1476027" y="1803190"/>
                </a:moveTo>
                <a:cubicBezTo>
                  <a:pt x="1393003" y="1830485"/>
                  <a:pt x="1309979" y="1857781"/>
                  <a:pt x="1244015" y="1803190"/>
                </a:cubicBezTo>
                <a:cubicBezTo>
                  <a:pt x="1178051" y="1748599"/>
                  <a:pt x="1198522" y="1618945"/>
                  <a:pt x="1080242" y="1475644"/>
                </a:cubicBezTo>
                <a:cubicBezTo>
                  <a:pt x="961962" y="1332343"/>
                  <a:pt x="689007" y="1061662"/>
                  <a:pt x="534332" y="943381"/>
                </a:cubicBezTo>
                <a:cubicBezTo>
                  <a:pt x="379657" y="825100"/>
                  <a:pt x="236355" y="850121"/>
                  <a:pt x="152194" y="765960"/>
                </a:cubicBezTo>
                <a:cubicBezTo>
                  <a:pt x="68033" y="681799"/>
                  <a:pt x="52110" y="547596"/>
                  <a:pt x="29364" y="438414"/>
                </a:cubicBezTo>
                <a:cubicBezTo>
                  <a:pt x="6618" y="329232"/>
                  <a:pt x="-16128" y="181381"/>
                  <a:pt x="15717" y="110868"/>
                </a:cubicBezTo>
                <a:cubicBezTo>
                  <a:pt x="47562" y="40354"/>
                  <a:pt x="181764" y="-32434"/>
                  <a:pt x="220433" y="15333"/>
                </a:cubicBezTo>
                <a:cubicBezTo>
                  <a:pt x="259102" y="63100"/>
                  <a:pt x="199962" y="270092"/>
                  <a:pt x="247729" y="397471"/>
                </a:cubicBezTo>
                <a:cubicBezTo>
                  <a:pt x="295496" y="524850"/>
                  <a:pt x="404678" y="686348"/>
                  <a:pt x="507036" y="779608"/>
                </a:cubicBezTo>
                <a:cubicBezTo>
                  <a:pt x="609394" y="872868"/>
                  <a:pt x="720851" y="843298"/>
                  <a:pt x="861878" y="957029"/>
                </a:cubicBezTo>
                <a:cubicBezTo>
                  <a:pt x="1002905" y="1070760"/>
                  <a:pt x="1232642" y="1327793"/>
                  <a:pt x="1353197" y="1461996"/>
                </a:cubicBezTo>
                <a:cubicBezTo>
                  <a:pt x="1473752" y="1596199"/>
                  <a:pt x="1578385" y="1703107"/>
                  <a:pt x="1585209" y="1762247"/>
                </a:cubicBezTo>
                <a:cubicBezTo>
                  <a:pt x="1592033" y="1821387"/>
                  <a:pt x="1441907" y="1807740"/>
                  <a:pt x="1394140" y="1816838"/>
                </a:cubicBezTo>
                <a:cubicBezTo>
                  <a:pt x="1346373" y="1825936"/>
                  <a:pt x="1322489" y="1821387"/>
                  <a:pt x="1298606" y="1816838"/>
                </a:cubicBezTo>
              </a:path>
            </a:pathLst>
          </a:custGeom>
          <a:solidFill>
            <a:srgbClr val="FFFF00">
              <a:alpha val="31000"/>
            </a:srgbClr>
          </a:solidFill>
          <a:ln w="15875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Freeform 6"/>
          <p:cNvSpPr/>
          <p:nvPr/>
        </p:nvSpPr>
        <p:spPr>
          <a:xfrm>
            <a:off x="3057043" y="1199875"/>
            <a:ext cx="2203336" cy="2720022"/>
          </a:xfrm>
          <a:custGeom>
            <a:avLst/>
            <a:gdLst>
              <a:gd name="connsiteX0" fmla="*/ 150180 w 2203336"/>
              <a:gd name="connsiteY0" fmla="*/ 260436 h 2720022"/>
              <a:gd name="connsiteX1" fmla="*/ 55 w 2203336"/>
              <a:gd name="connsiteY1" fmla="*/ 110310 h 2720022"/>
              <a:gd name="connsiteX2" fmla="*/ 163828 w 2203336"/>
              <a:gd name="connsiteY2" fmla="*/ 1128 h 2720022"/>
              <a:gd name="connsiteX3" fmla="*/ 354897 w 2203336"/>
              <a:gd name="connsiteY3" fmla="*/ 178549 h 2720022"/>
              <a:gd name="connsiteX4" fmla="*/ 1009989 w 2203336"/>
              <a:gd name="connsiteY4" fmla="*/ 1079301 h 2720022"/>
              <a:gd name="connsiteX5" fmla="*/ 1419422 w 2203336"/>
              <a:gd name="connsiteY5" fmla="*/ 1447791 h 2720022"/>
              <a:gd name="connsiteX6" fmla="*/ 1706025 w 2203336"/>
              <a:gd name="connsiteY6" fmla="*/ 1884519 h 2720022"/>
              <a:gd name="connsiteX7" fmla="*/ 2183697 w 2203336"/>
              <a:gd name="connsiteY7" fmla="*/ 2512316 h 2720022"/>
              <a:gd name="connsiteX8" fmla="*/ 2074515 w 2203336"/>
              <a:gd name="connsiteY8" fmla="*/ 2717033 h 2720022"/>
              <a:gd name="connsiteX9" fmla="*/ 1733321 w 2203336"/>
              <a:gd name="connsiteY9" fmla="*/ 2389486 h 2720022"/>
              <a:gd name="connsiteX10" fmla="*/ 1296592 w 2203336"/>
              <a:gd name="connsiteY10" fmla="*/ 1748042 h 2720022"/>
              <a:gd name="connsiteX11" fmla="*/ 1064580 w 2203336"/>
              <a:gd name="connsiteY11" fmla="*/ 1447791 h 2720022"/>
              <a:gd name="connsiteX12" fmla="*/ 505022 w 2203336"/>
              <a:gd name="connsiteY12" fmla="*/ 819994 h 2720022"/>
              <a:gd name="connsiteX13" fmla="*/ 150180 w 2203336"/>
              <a:gd name="connsiteY13" fmla="*/ 260436 h 2720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3336" h="2720022">
                <a:moveTo>
                  <a:pt x="150180" y="260436"/>
                </a:moveTo>
                <a:cubicBezTo>
                  <a:pt x="66019" y="142155"/>
                  <a:pt x="-2220" y="153528"/>
                  <a:pt x="55" y="110310"/>
                </a:cubicBezTo>
                <a:cubicBezTo>
                  <a:pt x="2330" y="67092"/>
                  <a:pt x="104688" y="-10245"/>
                  <a:pt x="163828" y="1128"/>
                </a:cubicBezTo>
                <a:cubicBezTo>
                  <a:pt x="222968" y="12501"/>
                  <a:pt x="213870" y="-1147"/>
                  <a:pt x="354897" y="178549"/>
                </a:cubicBezTo>
                <a:cubicBezTo>
                  <a:pt x="495924" y="358245"/>
                  <a:pt x="832568" y="867761"/>
                  <a:pt x="1009989" y="1079301"/>
                </a:cubicBezTo>
                <a:cubicBezTo>
                  <a:pt x="1187410" y="1290841"/>
                  <a:pt x="1303416" y="1313588"/>
                  <a:pt x="1419422" y="1447791"/>
                </a:cubicBezTo>
                <a:cubicBezTo>
                  <a:pt x="1535428" y="1581994"/>
                  <a:pt x="1578646" y="1707098"/>
                  <a:pt x="1706025" y="1884519"/>
                </a:cubicBezTo>
                <a:cubicBezTo>
                  <a:pt x="1833404" y="2061940"/>
                  <a:pt x="2122282" y="2373564"/>
                  <a:pt x="2183697" y="2512316"/>
                </a:cubicBezTo>
                <a:cubicBezTo>
                  <a:pt x="2245112" y="2651068"/>
                  <a:pt x="2149578" y="2737505"/>
                  <a:pt x="2074515" y="2717033"/>
                </a:cubicBezTo>
                <a:cubicBezTo>
                  <a:pt x="1999452" y="2696561"/>
                  <a:pt x="1862975" y="2550984"/>
                  <a:pt x="1733321" y="2389486"/>
                </a:cubicBezTo>
                <a:cubicBezTo>
                  <a:pt x="1603667" y="2227988"/>
                  <a:pt x="1408049" y="1904991"/>
                  <a:pt x="1296592" y="1748042"/>
                </a:cubicBezTo>
                <a:cubicBezTo>
                  <a:pt x="1185135" y="1591093"/>
                  <a:pt x="1196508" y="1602466"/>
                  <a:pt x="1064580" y="1447791"/>
                </a:cubicBezTo>
                <a:cubicBezTo>
                  <a:pt x="932652" y="1293116"/>
                  <a:pt x="655147" y="1017886"/>
                  <a:pt x="505022" y="819994"/>
                </a:cubicBezTo>
                <a:cubicBezTo>
                  <a:pt x="354897" y="622102"/>
                  <a:pt x="234341" y="378717"/>
                  <a:pt x="150180" y="260436"/>
                </a:cubicBezTo>
                <a:close/>
              </a:path>
            </a:pathLst>
          </a:custGeom>
          <a:solidFill>
            <a:srgbClr val="FF0000">
              <a:alpha val="31000"/>
            </a:srgbClr>
          </a:solidFill>
          <a:ln w="15875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Freeform 8"/>
          <p:cNvSpPr/>
          <p:nvPr/>
        </p:nvSpPr>
        <p:spPr>
          <a:xfrm>
            <a:off x="3183699" y="2747164"/>
            <a:ext cx="3038212" cy="1466654"/>
          </a:xfrm>
          <a:custGeom>
            <a:avLst/>
            <a:gdLst>
              <a:gd name="connsiteX0" fmla="*/ 9877 w 3038212"/>
              <a:gd name="connsiteY0" fmla="*/ 1278926 h 1466654"/>
              <a:gd name="connsiteX1" fmla="*/ 78116 w 3038212"/>
              <a:gd name="connsiteY1" fmla="*/ 1456347 h 1466654"/>
              <a:gd name="connsiteX2" fmla="*/ 351071 w 3038212"/>
              <a:gd name="connsiteY2" fmla="*/ 1429051 h 1466654"/>
              <a:gd name="connsiteX3" fmla="*/ 1183584 w 3038212"/>
              <a:gd name="connsiteY3" fmla="*/ 1292574 h 1466654"/>
              <a:gd name="connsiteX4" fmla="*/ 1606665 w 3038212"/>
              <a:gd name="connsiteY4" fmla="*/ 965027 h 1466654"/>
              <a:gd name="connsiteX5" fmla="*/ 2316348 w 3038212"/>
              <a:gd name="connsiteY5" fmla="*/ 528299 h 1466654"/>
              <a:gd name="connsiteX6" fmla="*/ 2998736 w 3038212"/>
              <a:gd name="connsiteY6" fmla="*/ 214400 h 1466654"/>
              <a:gd name="connsiteX7" fmla="*/ 2916850 w 3038212"/>
              <a:gd name="connsiteY7" fmla="*/ 23332 h 1466654"/>
              <a:gd name="connsiteX8" fmla="*/ 2589304 w 3038212"/>
              <a:gd name="connsiteY8" fmla="*/ 77923 h 1466654"/>
              <a:gd name="connsiteX9" fmla="*/ 1633960 w 3038212"/>
              <a:gd name="connsiteY9" fmla="*/ 692072 h 1466654"/>
              <a:gd name="connsiteX10" fmla="*/ 1088050 w 3038212"/>
              <a:gd name="connsiteY10" fmla="*/ 951380 h 1466654"/>
              <a:gd name="connsiteX11" fmla="*/ 255536 w 3038212"/>
              <a:gd name="connsiteY11" fmla="*/ 1142448 h 1466654"/>
              <a:gd name="connsiteX12" fmla="*/ 9877 w 3038212"/>
              <a:gd name="connsiteY12" fmla="*/ 1278926 h 1466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38212" h="1466654">
                <a:moveTo>
                  <a:pt x="9877" y="1278926"/>
                </a:moveTo>
                <a:cubicBezTo>
                  <a:pt x="-19693" y="1331243"/>
                  <a:pt x="21250" y="1431326"/>
                  <a:pt x="78116" y="1456347"/>
                </a:cubicBezTo>
                <a:cubicBezTo>
                  <a:pt x="134982" y="1481368"/>
                  <a:pt x="166826" y="1456346"/>
                  <a:pt x="351071" y="1429051"/>
                </a:cubicBezTo>
                <a:cubicBezTo>
                  <a:pt x="535316" y="1401756"/>
                  <a:pt x="974318" y="1369911"/>
                  <a:pt x="1183584" y="1292574"/>
                </a:cubicBezTo>
                <a:cubicBezTo>
                  <a:pt x="1392850" y="1215237"/>
                  <a:pt x="1417871" y="1092406"/>
                  <a:pt x="1606665" y="965027"/>
                </a:cubicBezTo>
                <a:cubicBezTo>
                  <a:pt x="1795459" y="837648"/>
                  <a:pt x="2084336" y="653403"/>
                  <a:pt x="2316348" y="528299"/>
                </a:cubicBezTo>
                <a:cubicBezTo>
                  <a:pt x="2548360" y="403195"/>
                  <a:pt x="2898652" y="298561"/>
                  <a:pt x="2998736" y="214400"/>
                </a:cubicBezTo>
                <a:cubicBezTo>
                  <a:pt x="3098820" y="130239"/>
                  <a:pt x="2985089" y="46078"/>
                  <a:pt x="2916850" y="23332"/>
                </a:cubicBezTo>
                <a:cubicBezTo>
                  <a:pt x="2848611" y="586"/>
                  <a:pt x="2803119" y="-33534"/>
                  <a:pt x="2589304" y="77923"/>
                </a:cubicBezTo>
                <a:cubicBezTo>
                  <a:pt x="2375489" y="189380"/>
                  <a:pt x="1884169" y="546496"/>
                  <a:pt x="1633960" y="692072"/>
                </a:cubicBezTo>
                <a:cubicBezTo>
                  <a:pt x="1383751" y="837648"/>
                  <a:pt x="1317787" y="876317"/>
                  <a:pt x="1088050" y="951380"/>
                </a:cubicBezTo>
                <a:cubicBezTo>
                  <a:pt x="858313" y="1026443"/>
                  <a:pt x="432957" y="1087857"/>
                  <a:pt x="255536" y="1142448"/>
                </a:cubicBezTo>
                <a:cubicBezTo>
                  <a:pt x="78115" y="1197039"/>
                  <a:pt x="39447" y="1226609"/>
                  <a:pt x="9877" y="1278926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  <a:alpha val="31000"/>
            </a:schemeClr>
          </a:solidFill>
          <a:ln w="15875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Freeform 2"/>
          <p:cNvSpPr/>
          <p:nvPr/>
        </p:nvSpPr>
        <p:spPr>
          <a:xfrm>
            <a:off x="2262241" y="1401318"/>
            <a:ext cx="2802875" cy="2532989"/>
          </a:xfrm>
          <a:custGeom>
            <a:avLst/>
            <a:gdLst>
              <a:gd name="connsiteX0" fmla="*/ 235299 w 2802875"/>
              <a:gd name="connsiteY0" fmla="*/ 2488294 h 2532989"/>
              <a:gd name="connsiteX1" fmla="*/ 508254 w 2802875"/>
              <a:gd name="connsiteY1" fmla="*/ 2119805 h 2532989"/>
              <a:gd name="connsiteX2" fmla="*/ 1204290 w 2802875"/>
              <a:gd name="connsiteY2" fmla="*/ 836915 h 2532989"/>
              <a:gd name="connsiteX3" fmla="*/ 1968565 w 2802875"/>
              <a:gd name="connsiteY3" fmla="*/ 659494 h 2532989"/>
              <a:gd name="connsiteX4" fmla="*/ 2760135 w 2802875"/>
              <a:gd name="connsiteY4" fmla="*/ 209118 h 2532989"/>
              <a:gd name="connsiteX5" fmla="*/ 2596362 w 2802875"/>
              <a:gd name="connsiteY5" fmla="*/ 4402 h 2532989"/>
              <a:gd name="connsiteX6" fmla="*/ 1750200 w 2802875"/>
              <a:gd name="connsiteY6" fmla="*/ 386539 h 2532989"/>
              <a:gd name="connsiteX7" fmla="*/ 835800 w 2802875"/>
              <a:gd name="connsiteY7" fmla="*/ 645846 h 2532989"/>
              <a:gd name="connsiteX8" fmla="*/ 440015 w 2802875"/>
              <a:gd name="connsiteY8" fmla="*/ 1532951 h 2532989"/>
              <a:gd name="connsiteX9" fmla="*/ 3287 w 2802875"/>
              <a:gd name="connsiteY9" fmla="*/ 2420055 h 2532989"/>
              <a:gd name="connsiteX10" fmla="*/ 235299 w 2802875"/>
              <a:gd name="connsiteY10" fmla="*/ 2488294 h 2532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2875" h="2532989">
                <a:moveTo>
                  <a:pt x="235299" y="2488294"/>
                </a:moveTo>
                <a:cubicBezTo>
                  <a:pt x="319460" y="2438253"/>
                  <a:pt x="346756" y="2395035"/>
                  <a:pt x="508254" y="2119805"/>
                </a:cubicBezTo>
                <a:cubicBezTo>
                  <a:pt x="669752" y="1844575"/>
                  <a:pt x="960905" y="1080300"/>
                  <a:pt x="1204290" y="836915"/>
                </a:cubicBezTo>
                <a:cubicBezTo>
                  <a:pt x="1447675" y="593530"/>
                  <a:pt x="1709258" y="764127"/>
                  <a:pt x="1968565" y="659494"/>
                </a:cubicBezTo>
                <a:cubicBezTo>
                  <a:pt x="2227872" y="554861"/>
                  <a:pt x="2655502" y="318300"/>
                  <a:pt x="2760135" y="209118"/>
                </a:cubicBezTo>
                <a:cubicBezTo>
                  <a:pt x="2864768" y="99936"/>
                  <a:pt x="2764684" y="-25168"/>
                  <a:pt x="2596362" y="4402"/>
                </a:cubicBezTo>
                <a:cubicBezTo>
                  <a:pt x="2428040" y="33972"/>
                  <a:pt x="2043627" y="279632"/>
                  <a:pt x="1750200" y="386539"/>
                </a:cubicBezTo>
                <a:cubicBezTo>
                  <a:pt x="1456773" y="493446"/>
                  <a:pt x="1054164" y="454777"/>
                  <a:pt x="835800" y="645846"/>
                </a:cubicBezTo>
                <a:cubicBezTo>
                  <a:pt x="617436" y="836915"/>
                  <a:pt x="578767" y="1237249"/>
                  <a:pt x="440015" y="1532951"/>
                </a:cubicBezTo>
                <a:cubicBezTo>
                  <a:pt x="301263" y="1828652"/>
                  <a:pt x="32857" y="2260831"/>
                  <a:pt x="3287" y="2420055"/>
                </a:cubicBezTo>
                <a:cubicBezTo>
                  <a:pt x="-26283" y="2579279"/>
                  <a:pt x="151138" y="2538335"/>
                  <a:pt x="235299" y="2488294"/>
                </a:cubicBezTo>
                <a:close/>
              </a:path>
            </a:pathLst>
          </a:custGeom>
          <a:solidFill>
            <a:srgbClr val="7030A0">
              <a:alpha val="31000"/>
            </a:srgbClr>
          </a:solidFill>
          <a:ln w="15875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6" name="Oval 55"/>
          <p:cNvSpPr/>
          <p:nvPr/>
        </p:nvSpPr>
        <p:spPr>
          <a:xfrm>
            <a:off x="2596495" y="3418768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2472519" y="3664432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2929719" y="2777312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3310719" y="4019280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4301319" y="2654480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Oval 62"/>
          <p:cNvSpPr/>
          <p:nvPr/>
        </p:nvSpPr>
        <p:spPr>
          <a:xfrm rot="5400000">
            <a:off x="3144109" y="1265263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 rot="5400000">
            <a:off x="3294237" y="2103463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Oval 112"/>
          <p:cNvSpPr/>
          <p:nvPr/>
        </p:nvSpPr>
        <p:spPr>
          <a:xfrm rot="5400000">
            <a:off x="5136717" y="3311287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3756545" y="3159452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Oval 115"/>
          <p:cNvSpPr/>
          <p:nvPr/>
        </p:nvSpPr>
        <p:spPr>
          <a:xfrm>
            <a:off x="4137545" y="3896444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4594745" y="3009324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Oval 117"/>
          <p:cNvSpPr/>
          <p:nvPr/>
        </p:nvSpPr>
        <p:spPr>
          <a:xfrm>
            <a:off x="4975745" y="4251292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5966345" y="2886492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Oval 120"/>
          <p:cNvSpPr/>
          <p:nvPr/>
        </p:nvSpPr>
        <p:spPr>
          <a:xfrm rot="5400000">
            <a:off x="4809135" y="1497275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Oval 121"/>
          <p:cNvSpPr/>
          <p:nvPr/>
        </p:nvSpPr>
        <p:spPr>
          <a:xfrm rot="5400000">
            <a:off x="4072143" y="1878275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Oval 122"/>
          <p:cNvSpPr/>
          <p:nvPr/>
        </p:nvSpPr>
        <p:spPr>
          <a:xfrm rot="5400000">
            <a:off x="4003903" y="2335475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Oval 123"/>
          <p:cNvSpPr/>
          <p:nvPr/>
        </p:nvSpPr>
        <p:spPr>
          <a:xfrm rot="5400000">
            <a:off x="3717295" y="2716475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Oval 124"/>
          <p:cNvSpPr/>
          <p:nvPr/>
        </p:nvSpPr>
        <p:spPr>
          <a:xfrm rot="5400000">
            <a:off x="5082095" y="3707075"/>
            <a:ext cx="756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783771" y="5046261"/>
            <a:ext cx="7626964" cy="533400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CA" spc="50" dirty="0">
                <a:ln w="11430"/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CA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Erd</a:t>
            </a:r>
            <a:r>
              <a:rPr lang="az-Cyrl-AZ" spc="50" dirty="0" smtClean="0">
                <a:ln w="11430"/>
                <a:latin typeface="Times New Roman" pitchFamily="18" charset="0"/>
                <a:cs typeface="Times New Roman" pitchFamily="18" charset="0"/>
              </a:rPr>
              <a:t>ӧ</a:t>
            </a: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s-</a:t>
            </a:r>
            <a:r>
              <a:rPr lang="en-CA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Szekeres</a:t>
            </a: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, 1935] </a:t>
            </a:r>
          </a:p>
          <a:p>
            <a:pPr>
              <a:defRPr/>
            </a:pP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Every point set of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 points can be partitioned into O(√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)  monotone chains. </a:t>
            </a:r>
            <a:endParaRPr lang="en-US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79408" y="1624540"/>
            <a:ext cx="29803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Increasing or decreasing</a:t>
            </a:r>
          </a:p>
          <a:p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along both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-axis and </a:t>
            </a:r>
            <a:r>
              <a:rPr lang="en-US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pc="50" dirty="0" smtClean="0">
                <a:ln w="11430"/>
                <a:latin typeface="Times New Roman" pitchFamily="18" charset="0"/>
                <a:cs typeface="Times New Roman" pitchFamily="18" charset="0"/>
              </a:rPr>
              <a:t>-axis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408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095500" y="2695575"/>
            <a:ext cx="4352925" cy="416242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ounded Rectangle 5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05840" y="1410789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CA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0514" y="1358538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CA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93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187" y="785599"/>
            <a:ext cx="5956323" cy="589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2095500" y="2695575"/>
            <a:ext cx="4352925" cy="416242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ounded Rectangle 5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05840" y="1410789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CA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0514" y="1358538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CA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77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2729552" y="2565779"/>
            <a:ext cx="341194" cy="163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5636525" y="2565779"/>
            <a:ext cx="341194" cy="163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187" y="785599"/>
            <a:ext cx="5956323" cy="589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Oval 34"/>
          <p:cNvSpPr/>
          <p:nvPr/>
        </p:nvSpPr>
        <p:spPr>
          <a:xfrm>
            <a:off x="1965481" y="2310602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2150002" y="1822649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2404229" y="1519216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207917" y="1047664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2989787" y="2870560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204693" y="2869463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390101" y="2869463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600792" y="2865249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095500" y="3352800"/>
            <a:ext cx="4352925" cy="35052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ounded Rectangle 15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05840" y="1410789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CA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80514" y="1358538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CA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22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2729552" y="2565779"/>
            <a:ext cx="341194" cy="163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5636525" y="2565779"/>
            <a:ext cx="341194" cy="163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187" y="785599"/>
            <a:ext cx="5956323" cy="589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Oval 34"/>
          <p:cNvSpPr/>
          <p:nvPr/>
        </p:nvSpPr>
        <p:spPr>
          <a:xfrm>
            <a:off x="1965481" y="2310602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2150002" y="1822649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2404229" y="1519216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207917" y="1047664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2989787" y="2870560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204693" y="2869463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390101" y="2869463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600792" y="2865249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095500" y="3352800"/>
            <a:ext cx="4352925" cy="35052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3599365" y="2427766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471028" y="2102914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757154" y="1232629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336049" y="1004029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052576" y="2874570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67482" y="2873473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4452890" y="2873473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663581" y="2869259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05840" y="1410789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CA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80514" y="1358538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CA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15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2729552" y="2565779"/>
            <a:ext cx="341194" cy="163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5636525" y="2565779"/>
            <a:ext cx="341194" cy="163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187" y="785599"/>
            <a:ext cx="5956323" cy="589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Oval 34"/>
          <p:cNvSpPr/>
          <p:nvPr/>
        </p:nvSpPr>
        <p:spPr>
          <a:xfrm>
            <a:off x="1965481" y="2310602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2150002" y="1822649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2404229" y="1519216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207917" y="1047664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2989787" y="2870560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204693" y="2869463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390101" y="2869463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600792" y="2865249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095500" y="3352800"/>
            <a:ext cx="4352925" cy="35052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3599365" y="2427766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471028" y="2102914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757154" y="1232629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336049" y="1004029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052576" y="2874570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67482" y="2873473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4452890" y="2873473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663581" y="2869259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618213" y="2219553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2870876" y="1918764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3243855" y="1449532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745171" y="1305153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063229" y="2882592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5278135" y="2881495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5463543" y="2881495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5674234" y="2877281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05840" y="1410789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CA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380514" y="1358538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CA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8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2729552" y="2565779"/>
            <a:ext cx="341194" cy="163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5636525" y="2565779"/>
            <a:ext cx="341194" cy="163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187" y="785599"/>
            <a:ext cx="5956323" cy="589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Oval 34"/>
          <p:cNvSpPr/>
          <p:nvPr/>
        </p:nvSpPr>
        <p:spPr>
          <a:xfrm>
            <a:off x="1965481" y="2310602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2150002" y="1822649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2404229" y="1519216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207917" y="1047664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2989787" y="2870560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204693" y="2869463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390101" y="2869463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600792" y="2865249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906974" y="3352800"/>
            <a:ext cx="3568747" cy="3505200"/>
          </a:xfrm>
          <a:prstGeom prst="roundRect">
            <a:avLst>
              <a:gd name="adj" fmla="val 703"/>
            </a:avLst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3599365" y="2427766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471028" y="2102914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757154" y="1232629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336049" y="1004029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052576" y="2874570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67482" y="2873473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4452890" y="2873473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663581" y="2869259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618213" y="2219553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2870876" y="1918764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3243855" y="1449532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745171" y="1305153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063229" y="2882592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5278135" y="2881495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5463543" y="2881495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5674234" y="2877281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5019232" y="2287598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214765" y="1798768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6123412" y="1378949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6779020" y="1269681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6658251" y="2408369"/>
            <a:ext cx="75600" cy="76200"/>
          </a:xfrm>
          <a:prstGeom prst="ellipse">
            <a:avLst/>
          </a:prstGeom>
          <a:solidFill>
            <a:srgbClr val="F977E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6531730" y="2172580"/>
            <a:ext cx="75600" cy="76200"/>
          </a:xfrm>
          <a:prstGeom prst="ellipse">
            <a:avLst/>
          </a:prstGeom>
          <a:solidFill>
            <a:srgbClr val="F977E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5939383" y="1896535"/>
            <a:ext cx="75600" cy="76200"/>
          </a:xfrm>
          <a:prstGeom prst="ellipse">
            <a:avLst/>
          </a:prstGeom>
          <a:solidFill>
            <a:srgbClr val="F977E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674840" y="890120"/>
            <a:ext cx="75600" cy="76200"/>
          </a:xfrm>
          <a:prstGeom prst="ellipse">
            <a:avLst/>
          </a:prstGeom>
          <a:solidFill>
            <a:srgbClr val="F977E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5465224" y="1462045"/>
            <a:ext cx="75600" cy="76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812862" y="1200671"/>
            <a:ext cx="75600" cy="76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6307444" y="987886"/>
            <a:ext cx="75600" cy="76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5397145" y="2017098"/>
            <a:ext cx="75600" cy="76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2319608" y="6376202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2319608" y="6182366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2319608" y="5996958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2315395" y="5815763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2332249" y="5310104"/>
            <a:ext cx="75600" cy="76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2332249" y="5116268"/>
            <a:ext cx="75600" cy="76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2332249" y="4930860"/>
            <a:ext cx="75600" cy="76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2328036" y="4749665"/>
            <a:ext cx="75600" cy="76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2340270" y="4098925"/>
            <a:ext cx="75600" cy="76200"/>
          </a:xfrm>
          <a:prstGeom prst="ellipse">
            <a:avLst/>
          </a:prstGeom>
          <a:solidFill>
            <a:srgbClr val="F977E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2340270" y="3905089"/>
            <a:ext cx="75600" cy="76200"/>
          </a:xfrm>
          <a:prstGeom prst="ellipse">
            <a:avLst/>
          </a:prstGeom>
          <a:solidFill>
            <a:srgbClr val="F977E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2340270" y="3719681"/>
            <a:ext cx="75600" cy="76200"/>
          </a:xfrm>
          <a:prstGeom prst="ellipse">
            <a:avLst/>
          </a:prstGeom>
          <a:solidFill>
            <a:srgbClr val="F977E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2336057" y="3538486"/>
            <a:ext cx="75600" cy="76200"/>
          </a:xfrm>
          <a:prstGeom prst="ellipse">
            <a:avLst/>
          </a:prstGeom>
          <a:solidFill>
            <a:srgbClr val="F977E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005840" y="1410789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CA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380514" y="1358538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CA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69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618187" y="785599"/>
            <a:ext cx="5956323" cy="5896400"/>
            <a:chOff x="1618187" y="785599"/>
            <a:chExt cx="5956323" cy="5896400"/>
          </a:xfrm>
        </p:grpSpPr>
        <p:sp>
          <p:nvSpPr>
            <p:cNvPr id="6" name="Rectangle 5"/>
            <p:cNvSpPr/>
            <p:nvPr/>
          </p:nvSpPr>
          <p:spPr>
            <a:xfrm>
              <a:off x="2729552" y="2565779"/>
              <a:ext cx="341194" cy="1637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636525" y="2565779"/>
              <a:ext cx="341194" cy="1637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8187" y="785599"/>
              <a:ext cx="5956323" cy="589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Oval 34"/>
            <p:cNvSpPr/>
            <p:nvPr/>
          </p:nvSpPr>
          <p:spPr>
            <a:xfrm>
              <a:off x="1965481" y="2310602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2150002" y="1822649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2404229" y="1519216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3207917" y="1047664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2989787" y="2870560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3204693" y="2869463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3390101" y="2869463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3600792" y="2865249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3599365" y="2427766"/>
              <a:ext cx="756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471028" y="2102914"/>
              <a:ext cx="756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2757154" y="1232629"/>
              <a:ext cx="756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2336049" y="1004029"/>
              <a:ext cx="756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4052576" y="2874570"/>
              <a:ext cx="756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267482" y="2873473"/>
              <a:ext cx="756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4452890" y="2873473"/>
              <a:ext cx="756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4663581" y="2869259"/>
              <a:ext cx="756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2618213" y="2219553"/>
              <a:ext cx="75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2870876" y="1918764"/>
              <a:ext cx="75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243855" y="1449532"/>
              <a:ext cx="75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3745171" y="1305153"/>
              <a:ext cx="75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063229" y="2882592"/>
              <a:ext cx="75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5278135" y="2881495"/>
              <a:ext cx="75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5463543" y="2881495"/>
              <a:ext cx="75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5674234" y="2877281"/>
              <a:ext cx="75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5019232" y="2287598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5214765" y="1798768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6123412" y="1378949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779020" y="1269681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6658251" y="2408369"/>
              <a:ext cx="75600" cy="76200"/>
            </a:xfrm>
            <a:prstGeom prst="ellipse">
              <a:avLst/>
            </a:prstGeom>
            <a:solidFill>
              <a:srgbClr val="F977E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6531730" y="2172580"/>
              <a:ext cx="75600" cy="76200"/>
            </a:xfrm>
            <a:prstGeom prst="ellipse">
              <a:avLst/>
            </a:prstGeom>
            <a:solidFill>
              <a:srgbClr val="F977E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5939383" y="1896535"/>
              <a:ext cx="75600" cy="76200"/>
            </a:xfrm>
            <a:prstGeom prst="ellipse">
              <a:avLst/>
            </a:prstGeom>
            <a:solidFill>
              <a:srgbClr val="F977E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5674840" y="890120"/>
              <a:ext cx="75600" cy="76200"/>
            </a:xfrm>
            <a:prstGeom prst="ellipse">
              <a:avLst/>
            </a:prstGeom>
            <a:solidFill>
              <a:srgbClr val="F977E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5465224" y="1462045"/>
              <a:ext cx="75600" cy="762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5812862" y="1200671"/>
              <a:ext cx="75600" cy="762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6307444" y="987886"/>
              <a:ext cx="75600" cy="762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5397145" y="2017098"/>
              <a:ext cx="75600" cy="762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2319608" y="6376202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2319608" y="6182366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2319608" y="5996958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2315395" y="5815763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2332249" y="5310104"/>
              <a:ext cx="75600" cy="762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2332249" y="5116268"/>
              <a:ext cx="75600" cy="762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2332249" y="4930860"/>
              <a:ext cx="75600" cy="762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2328036" y="4749665"/>
              <a:ext cx="75600" cy="762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2340270" y="4098925"/>
              <a:ext cx="75600" cy="76200"/>
            </a:xfrm>
            <a:prstGeom prst="ellipse">
              <a:avLst/>
            </a:prstGeom>
            <a:solidFill>
              <a:srgbClr val="F977E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2340270" y="3905089"/>
              <a:ext cx="75600" cy="76200"/>
            </a:xfrm>
            <a:prstGeom prst="ellipse">
              <a:avLst/>
            </a:prstGeom>
            <a:solidFill>
              <a:srgbClr val="F977E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2340270" y="3719681"/>
              <a:ext cx="75600" cy="76200"/>
            </a:xfrm>
            <a:prstGeom prst="ellipse">
              <a:avLst/>
            </a:prstGeom>
            <a:solidFill>
              <a:srgbClr val="F977E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2336057" y="3538486"/>
              <a:ext cx="75600" cy="76200"/>
            </a:xfrm>
            <a:prstGeom prst="ellipse">
              <a:avLst/>
            </a:prstGeom>
            <a:solidFill>
              <a:srgbClr val="F977E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8" name="Rounded Rectangle 57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005840" y="1410789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CA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380514" y="1358538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CA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70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4 graphs, 4 layers, bend complexity 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US" sz="2800" i="1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50" dirty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2729552" y="2565779"/>
            <a:ext cx="341194" cy="163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5636525" y="2565779"/>
            <a:ext cx="341194" cy="163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187" y="785599"/>
            <a:ext cx="5956323" cy="589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Oval 34"/>
          <p:cNvSpPr/>
          <p:nvPr/>
        </p:nvSpPr>
        <p:spPr>
          <a:xfrm>
            <a:off x="1965481" y="2310602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2150002" y="1822649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2404229" y="1519216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207917" y="1047664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2989787" y="2870560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204693" y="2869463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390101" y="2869463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600792" y="2865249"/>
            <a:ext cx="75600" cy="76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599365" y="2427766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471028" y="2102914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757154" y="1232629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336049" y="1004029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052576" y="2874570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67482" y="2873473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4452890" y="2873473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663581" y="2869259"/>
            <a:ext cx="75600" cy="76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618213" y="2219553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2870876" y="1918764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3243855" y="1449532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745171" y="1305153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063229" y="2882592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5278135" y="2881495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5463543" y="2881495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5674234" y="2877281"/>
            <a:ext cx="756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5019232" y="2287598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214765" y="1798768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6123412" y="1378949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6779020" y="1269681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6658251" y="2408369"/>
            <a:ext cx="75600" cy="76200"/>
          </a:xfrm>
          <a:prstGeom prst="ellipse">
            <a:avLst/>
          </a:prstGeom>
          <a:solidFill>
            <a:srgbClr val="F977E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6531730" y="2172580"/>
            <a:ext cx="75600" cy="76200"/>
          </a:xfrm>
          <a:prstGeom prst="ellipse">
            <a:avLst/>
          </a:prstGeom>
          <a:solidFill>
            <a:srgbClr val="F977E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5939383" y="1896535"/>
            <a:ext cx="75600" cy="76200"/>
          </a:xfrm>
          <a:prstGeom prst="ellipse">
            <a:avLst/>
          </a:prstGeom>
          <a:solidFill>
            <a:srgbClr val="F977E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674840" y="890120"/>
            <a:ext cx="75600" cy="76200"/>
          </a:xfrm>
          <a:prstGeom prst="ellipse">
            <a:avLst/>
          </a:prstGeom>
          <a:solidFill>
            <a:srgbClr val="F977E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5465224" y="1462045"/>
            <a:ext cx="75600" cy="76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812862" y="1200671"/>
            <a:ext cx="75600" cy="76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6307444" y="987886"/>
            <a:ext cx="75600" cy="76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5397145" y="2017098"/>
            <a:ext cx="75600" cy="76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2319608" y="6376202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2319608" y="6182366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2319608" y="5996958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2315395" y="5815763"/>
            <a:ext cx="75600" cy="762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2332249" y="5310104"/>
            <a:ext cx="75600" cy="76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2332249" y="5116268"/>
            <a:ext cx="75600" cy="76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2332249" y="4930860"/>
            <a:ext cx="75600" cy="76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2328036" y="4749665"/>
            <a:ext cx="75600" cy="76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2340270" y="4098925"/>
            <a:ext cx="75600" cy="76200"/>
          </a:xfrm>
          <a:prstGeom prst="ellipse">
            <a:avLst/>
          </a:prstGeom>
          <a:solidFill>
            <a:srgbClr val="F977E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2340270" y="3905089"/>
            <a:ext cx="75600" cy="76200"/>
          </a:xfrm>
          <a:prstGeom prst="ellipse">
            <a:avLst/>
          </a:prstGeom>
          <a:solidFill>
            <a:srgbClr val="F977E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2340270" y="3719681"/>
            <a:ext cx="75600" cy="76200"/>
          </a:xfrm>
          <a:prstGeom prst="ellipse">
            <a:avLst/>
          </a:prstGeom>
          <a:solidFill>
            <a:srgbClr val="F977E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2336057" y="3538486"/>
            <a:ext cx="75600" cy="76200"/>
          </a:xfrm>
          <a:prstGeom prst="ellipse">
            <a:avLst/>
          </a:prstGeom>
          <a:solidFill>
            <a:srgbClr val="F977E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22" y="3853544"/>
            <a:ext cx="1719994" cy="1523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110" y="3879855"/>
            <a:ext cx="1752820" cy="1732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>
            <a:off x="1201783" y="2586446"/>
            <a:ext cx="509451" cy="7837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531430" y="2743201"/>
            <a:ext cx="483324" cy="7184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005840" y="1410789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CA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380514" y="1358538"/>
            <a:ext cx="402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CA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49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Thickness-</a:t>
            </a:r>
            <a:r>
              <a:rPr lang="en-US" sz="28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 layers, Bend Complexity 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spc="50" dirty="0">
              <a:ln w="11430"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43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461665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400" spc="50" dirty="0" smtClean="0">
                <a:ln w="11430"/>
                <a:latin typeface="Times New Roman" pitchFamily="18" charset="0"/>
                <a:cs typeface="Times New Roman" pitchFamily="18" charset="0"/>
              </a:rPr>
              <a:t>Layer Complexity </a:t>
            </a:r>
            <a:r>
              <a:rPr lang="en-CA" sz="2400" spc="50" dirty="0">
                <a:ln w="11430"/>
                <a:latin typeface="Times New Roman" pitchFamily="18" charset="0"/>
                <a:cs typeface="Times New Roman" pitchFamily="18" charset="0"/>
              </a:rPr>
              <a:t>and Bend Complexity</a:t>
            </a:r>
            <a:endParaRPr lang="en-US" sz="24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92296" y="5189114"/>
            <a:ext cx="2308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Layer complexity = </a:t>
            </a: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3</a:t>
            </a:r>
            <a:endParaRPr lang="en-CA" dirty="0">
              <a:ln w="11430">
                <a:solidFill>
                  <a:schemeClr val="bg1"/>
                </a:solidFill>
              </a:ln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2670485" y="3555187"/>
            <a:ext cx="5948721" cy="1435168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1398907" y="3659447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1400766" y="4649789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852067" y="4368435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2001796" y="3819280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1647639" y="4367825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69" name="Straight Connector 168"/>
          <p:cNvCxnSpPr>
            <a:stCxn id="2" idx="4"/>
            <a:endCxn id="15" idx="0"/>
          </p:cNvCxnSpPr>
          <p:nvPr/>
        </p:nvCxnSpPr>
        <p:spPr>
          <a:xfrm>
            <a:off x="1452187" y="3766007"/>
            <a:ext cx="1860" cy="8837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7" idx="2"/>
            <a:endCxn id="16" idx="7"/>
          </p:cNvCxnSpPr>
          <p:nvPr/>
        </p:nvCxnSpPr>
        <p:spPr>
          <a:xfrm flipH="1">
            <a:off x="943022" y="3872560"/>
            <a:ext cx="1058774" cy="5114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" name="Oval 173"/>
          <p:cNvSpPr/>
          <p:nvPr/>
        </p:nvSpPr>
        <p:spPr>
          <a:xfrm>
            <a:off x="1098847" y="3953181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6" name="Straight Connector 175"/>
          <p:cNvCxnSpPr>
            <a:stCxn id="174" idx="5"/>
            <a:endCxn id="18" idx="1"/>
          </p:cNvCxnSpPr>
          <p:nvPr/>
        </p:nvCxnSpPr>
        <p:spPr>
          <a:xfrm>
            <a:off x="1189802" y="4044136"/>
            <a:ext cx="473442" cy="3392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Elbow Connector 180"/>
          <p:cNvCxnSpPr>
            <a:stCxn id="16" idx="4"/>
            <a:endCxn id="17" idx="4"/>
          </p:cNvCxnSpPr>
          <p:nvPr/>
        </p:nvCxnSpPr>
        <p:spPr>
          <a:xfrm rot="5400000" flipH="1" flipV="1">
            <a:off x="1205634" y="3625553"/>
            <a:ext cx="549155" cy="1149729"/>
          </a:xfrm>
          <a:prstGeom prst="bentConnector3">
            <a:avLst>
              <a:gd name="adj1" fmla="val -65305"/>
            </a:avLst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Elbow Connector 184"/>
          <p:cNvCxnSpPr>
            <a:stCxn id="2" idx="2"/>
            <a:endCxn id="16" idx="0"/>
          </p:cNvCxnSpPr>
          <p:nvPr/>
        </p:nvCxnSpPr>
        <p:spPr>
          <a:xfrm rot="10800000" flipV="1">
            <a:off x="905348" y="3712727"/>
            <a:ext cx="493560" cy="65570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Oval 192"/>
          <p:cNvSpPr/>
          <p:nvPr/>
        </p:nvSpPr>
        <p:spPr>
          <a:xfrm>
            <a:off x="3539185" y="3666928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4" name="Oval 193"/>
          <p:cNvSpPr/>
          <p:nvPr/>
        </p:nvSpPr>
        <p:spPr>
          <a:xfrm>
            <a:off x="3541045" y="4657270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5" name="Oval 194"/>
          <p:cNvSpPr/>
          <p:nvPr/>
        </p:nvSpPr>
        <p:spPr>
          <a:xfrm>
            <a:off x="2992345" y="4375916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6" name="Oval 195"/>
          <p:cNvSpPr/>
          <p:nvPr/>
        </p:nvSpPr>
        <p:spPr>
          <a:xfrm>
            <a:off x="4142074" y="3826761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7" name="Oval 196"/>
          <p:cNvSpPr/>
          <p:nvPr/>
        </p:nvSpPr>
        <p:spPr>
          <a:xfrm>
            <a:off x="3787917" y="4375306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99" name="Straight Connector 198"/>
          <p:cNvCxnSpPr>
            <a:stCxn id="196" idx="2"/>
            <a:endCxn id="195" idx="7"/>
          </p:cNvCxnSpPr>
          <p:nvPr/>
        </p:nvCxnSpPr>
        <p:spPr>
          <a:xfrm flipH="1">
            <a:off x="3083300" y="3880041"/>
            <a:ext cx="1058774" cy="5114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0" name="Oval 199"/>
          <p:cNvSpPr/>
          <p:nvPr/>
        </p:nvSpPr>
        <p:spPr>
          <a:xfrm>
            <a:off x="3239125" y="3960661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02" name="Elbow Connector 201"/>
          <p:cNvCxnSpPr>
            <a:stCxn id="195" idx="4"/>
            <a:endCxn id="196" idx="4"/>
          </p:cNvCxnSpPr>
          <p:nvPr/>
        </p:nvCxnSpPr>
        <p:spPr>
          <a:xfrm rot="5400000" flipH="1" flipV="1">
            <a:off x="3345912" y="3633033"/>
            <a:ext cx="549155" cy="1149729"/>
          </a:xfrm>
          <a:prstGeom prst="bentConnector3">
            <a:avLst>
              <a:gd name="adj1" fmla="val -65305"/>
            </a:avLst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4" name="Oval 203"/>
          <p:cNvSpPr/>
          <p:nvPr/>
        </p:nvSpPr>
        <p:spPr>
          <a:xfrm>
            <a:off x="5564645" y="3653562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5" name="Oval 204"/>
          <p:cNvSpPr/>
          <p:nvPr/>
        </p:nvSpPr>
        <p:spPr>
          <a:xfrm>
            <a:off x="5566504" y="4643904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6" name="Oval 205"/>
          <p:cNvSpPr/>
          <p:nvPr/>
        </p:nvSpPr>
        <p:spPr>
          <a:xfrm>
            <a:off x="5017805" y="4362550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7" name="Oval 206"/>
          <p:cNvSpPr/>
          <p:nvPr/>
        </p:nvSpPr>
        <p:spPr>
          <a:xfrm>
            <a:off x="6167534" y="3813395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8" name="Oval 207"/>
          <p:cNvSpPr/>
          <p:nvPr/>
        </p:nvSpPr>
        <p:spPr>
          <a:xfrm>
            <a:off x="5813377" y="4361940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1" name="Oval 210"/>
          <p:cNvSpPr/>
          <p:nvPr/>
        </p:nvSpPr>
        <p:spPr>
          <a:xfrm>
            <a:off x="5264585" y="3947296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2" name="Straight Connector 211"/>
          <p:cNvCxnSpPr>
            <a:stCxn id="211" idx="5"/>
            <a:endCxn id="208" idx="1"/>
          </p:cNvCxnSpPr>
          <p:nvPr/>
        </p:nvCxnSpPr>
        <p:spPr>
          <a:xfrm>
            <a:off x="5355540" y="4038250"/>
            <a:ext cx="473442" cy="3392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Elbow Connector 213"/>
          <p:cNvCxnSpPr>
            <a:stCxn id="204" idx="2"/>
            <a:endCxn id="206" idx="0"/>
          </p:cNvCxnSpPr>
          <p:nvPr/>
        </p:nvCxnSpPr>
        <p:spPr>
          <a:xfrm rot="10800000" flipV="1">
            <a:off x="5071086" y="3706842"/>
            <a:ext cx="493560" cy="65570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Oval 214"/>
          <p:cNvSpPr/>
          <p:nvPr/>
        </p:nvSpPr>
        <p:spPr>
          <a:xfrm>
            <a:off x="7562118" y="3642619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6" name="Oval 215"/>
          <p:cNvSpPr/>
          <p:nvPr/>
        </p:nvSpPr>
        <p:spPr>
          <a:xfrm>
            <a:off x="7563978" y="4632961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7" name="Oval 216"/>
          <p:cNvSpPr/>
          <p:nvPr/>
        </p:nvSpPr>
        <p:spPr>
          <a:xfrm>
            <a:off x="7015278" y="4351607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8" name="Oval 217"/>
          <p:cNvSpPr/>
          <p:nvPr/>
        </p:nvSpPr>
        <p:spPr>
          <a:xfrm>
            <a:off x="8165007" y="3802452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9" name="Oval 218"/>
          <p:cNvSpPr/>
          <p:nvPr/>
        </p:nvSpPr>
        <p:spPr>
          <a:xfrm>
            <a:off x="7810850" y="4350997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20" name="Straight Connector 219"/>
          <p:cNvCxnSpPr>
            <a:stCxn id="215" idx="4"/>
            <a:endCxn id="216" idx="0"/>
          </p:cNvCxnSpPr>
          <p:nvPr/>
        </p:nvCxnSpPr>
        <p:spPr>
          <a:xfrm>
            <a:off x="7615398" y="3749179"/>
            <a:ext cx="1860" cy="8837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2" name="Oval 221"/>
          <p:cNvSpPr/>
          <p:nvPr/>
        </p:nvSpPr>
        <p:spPr>
          <a:xfrm>
            <a:off x="7262058" y="3936352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6" name="Right Arrow 225"/>
          <p:cNvSpPr/>
          <p:nvPr/>
        </p:nvSpPr>
        <p:spPr>
          <a:xfrm>
            <a:off x="2295995" y="4232864"/>
            <a:ext cx="182469" cy="136851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7" name="Rectangle 256"/>
          <p:cNvSpPr/>
          <p:nvPr/>
        </p:nvSpPr>
        <p:spPr>
          <a:xfrm>
            <a:off x="800891" y="1548110"/>
            <a:ext cx="74703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0052F6"/>
                </a:solidFill>
                <a:latin typeface="Times New Roman" pitchFamily="18" charset="0"/>
                <a:cs typeface="Times New Roman" pitchFamily="18" charset="0"/>
              </a:rPr>
              <a:t>Layer Complexity of a Drawing </a:t>
            </a:r>
            <a:r>
              <a:rPr lang="en-CA" dirty="0">
                <a:solidFill>
                  <a:srgbClr val="0052F6"/>
                </a:solidFill>
                <a:latin typeface="Script MT Bold" pitchFamily="66" charset="0"/>
                <a:cs typeface="Times New Roman" pitchFamily="18" charset="0"/>
              </a:rPr>
              <a:t>D </a:t>
            </a:r>
            <a:r>
              <a:rPr lang="en-CA" dirty="0" smtClean="0">
                <a:solidFill>
                  <a:srgbClr val="0052F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solidFill>
                <a:srgbClr val="0052F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smallest number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such that </a:t>
            </a:r>
            <a:r>
              <a:rPr lang="en-CA" dirty="0">
                <a:latin typeface="Script MT Bold" pitchFamily="66" charset="0"/>
                <a:cs typeface="Times New Roman" pitchFamily="18" charset="0"/>
              </a:rPr>
              <a:t>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be decomposed into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planar drawings. </a:t>
            </a:r>
            <a:endParaRPr lang="en-C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9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Thickness-</a:t>
            </a:r>
            <a:r>
              <a:rPr lang="en-US" sz="28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 layers, Bend Complexity </a:t>
            </a:r>
            <a:r>
              <a:rPr lang="en-CA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CA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CA" sz="2800" i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CA" sz="2800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 </a:t>
            </a:r>
            <a:r>
              <a:rPr lang="en-CA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CA" sz="2800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1-(1/</a:t>
            </a:r>
            <a:r>
              <a:rPr lang="el-GR" sz="2800" i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CA" sz="2800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CA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spc="50" dirty="0">
              <a:ln w="11430"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966652" y="4858608"/>
            <a:ext cx="7432765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C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 </a:t>
            </a:r>
            <a:r>
              <a:rPr lang="en-C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-vertex graph </a:t>
            </a:r>
            <a:r>
              <a:rPr lang="en-C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thickness </a:t>
            </a:r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&gt;2 graph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admits a drawing on </a:t>
            </a:r>
            <a:r>
              <a:rPr lang="en-C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layers with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bend complexity </a:t>
            </a:r>
            <a:r>
              <a:rPr lang="en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O(2</a:t>
            </a:r>
            <a:r>
              <a:rPr lang="en-CA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CA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 </a:t>
            </a:r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CA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1-(1/</a:t>
            </a:r>
            <a:r>
              <a:rPr lang="el-GR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CA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where </a:t>
            </a:r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⌈</a:t>
            </a:r>
            <a:r>
              <a:rPr lang="en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-2)/2⌉.</a:t>
            </a:r>
          </a:p>
          <a:p>
            <a:pPr algn="ctr"/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901337" y="3896732"/>
            <a:ext cx="7563395" cy="871214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Generalization of [</a:t>
            </a:r>
            <a:r>
              <a:rPr lang="en-CA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Erd</a:t>
            </a:r>
            <a:r>
              <a:rPr lang="az-Cyrl-AZ" spc="50" dirty="0" smtClean="0">
                <a:ln w="11430"/>
                <a:latin typeface="Times New Roman" pitchFamily="18" charset="0"/>
                <a:cs typeface="Times New Roman" pitchFamily="18" charset="0"/>
              </a:rPr>
              <a:t>ӧ</a:t>
            </a: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s-</a:t>
            </a:r>
            <a:r>
              <a:rPr lang="en-CA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Szekeres</a:t>
            </a: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, 1935] </a:t>
            </a:r>
          </a:p>
          <a:p>
            <a:pPr algn="ctr">
              <a:defRPr/>
            </a:pP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in higher dimension (Monotone in each dimension).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5108" y="1201783"/>
            <a:ext cx="675377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/>
              <a:t>(15, 10, 9, …) (6, 1, 10,…) (2, 8, 11,…) (3, 14, 5, …) (4, 2, 1,…) (1,13,12) </a:t>
            </a:r>
            <a:endParaRPr lang="en-CA" dirty="0"/>
          </a:p>
        </p:txBody>
      </p:sp>
      <p:sp>
        <p:nvSpPr>
          <p:cNvPr id="31" name="TextBox 30"/>
          <p:cNvSpPr txBox="1"/>
          <p:nvPr/>
        </p:nvSpPr>
        <p:spPr>
          <a:xfrm>
            <a:off x="339633" y="1933302"/>
            <a:ext cx="455284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/>
              <a:t>(</a:t>
            </a:r>
            <a:r>
              <a:rPr lang="en-CA" b="1" dirty="0" smtClean="0">
                <a:solidFill>
                  <a:srgbClr val="FF0000"/>
                </a:solidFill>
              </a:rPr>
              <a:t>15</a:t>
            </a:r>
            <a:r>
              <a:rPr lang="en-CA" dirty="0" smtClean="0"/>
              <a:t>, 10, 9, …) (</a:t>
            </a:r>
            <a:r>
              <a:rPr lang="en-CA" b="1" dirty="0" smtClean="0">
                <a:solidFill>
                  <a:srgbClr val="FF0000"/>
                </a:solidFill>
              </a:rPr>
              <a:t>6</a:t>
            </a:r>
            <a:r>
              <a:rPr lang="en-CA" dirty="0" smtClean="0"/>
              <a:t>, 1, 10,…), (</a:t>
            </a:r>
            <a:r>
              <a:rPr lang="en-CA" b="1" dirty="0" smtClean="0">
                <a:solidFill>
                  <a:srgbClr val="FF0000"/>
                </a:solidFill>
              </a:rPr>
              <a:t>2</a:t>
            </a:r>
            <a:r>
              <a:rPr lang="en-CA" dirty="0" smtClean="0"/>
              <a:t>, 8, 11,…) </a:t>
            </a:r>
            <a:r>
              <a:rPr lang="en-CA" dirty="0"/>
              <a:t>(</a:t>
            </a:r>
            <a:r>
              <a:rPr lang="en-CA" b="1" dirty="0">
                <a:solidFill>
                  <a:srgbClr val="FF0000"/>
                </a:solidFill>
              </a:rPr>
              <a:t>1</a:t>
            </a:r>
            <a:r>
              <a:rPr lang="en-CA" dirty="0"/>
              <a:t>,13,12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3" name="Rectangle 2"/>
          <p:cNvSpPr/>
          <p:nvPr/>
        </p:nvSpPr>
        <p:spPr>
          <a:xfrm>
            <a:off x="5904343" y="1938047"/>
            <a:ext cx="237757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CA" dirty="0"/>
              <a:t>(</a:t>
            </a:r>
            <a:r>
              <a:rPr lang="en-CA" b="1" dirty="0">
                <a:solidFill>
                  <a:srgbClr val="FF0000"/>
                </a:solidFill>
              </a:rPr>
              <a:t>3</a:t>
            </a:r>
            <a:r>
              <a:rPr lang="en-CA" dirty="0"/>
              <a:t>, 14, 5, </a:t>
            </a:r>
            <a:r>
              <a:rPr lang="en-CA" dirty="0" smtClean="0"/>
              <a:t>…)  </a:t>
            </a:r>
            <a:r>
              <a:rPr lang="en-CA" dirty="0"/>
              <a:t>(</a:t>
            </a:r>
            <a:r>
              <a:rPr lang="en-CA" b="1" dirty="0">
                <a:solidFill>
                  <a:srgbClr val="FF0000"/>
                </a:solidFill>
              </a:rPr>
              <a:t>4</a:t>
            </a:r>
            <a:r>
              <a:rPr lang="en-CA" dirty="0"/>
              <a:t>, 2, 1,…) </a:t>
            </a:r>
            <a:endParaRPr lang="en-CA" dirty="0"/>
          </a:p>
        </p:txBody>
      </p:sp>
      <p:sp>
        <p:nvSpPr>
          <p:cNvPr id="33" name="TextBox 32"/>
          <p:cNvSpPr txBox="1"/>
          <p:nvPr/>
        </p:nvSpPr>
        <p:spPr>
          <a:xfrm>
            <a:off x="261256" y="2821576"/>
            <a:ext cx="255390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/>
              <a:t>(15, </a:t>
            </a:r>
            <a:r>
              <a:rPr lang="en-CA" b="1" dirty="0" smtClean="0">
                <a:solidFill>
                  <a:srgbClr val="4747FB"/>
                </a:solidFill>
              </a:rPr>
              <a:t>10</a:t>
            </a:r>
            <a:r>
              <a:rPr lang="en-CA" dirty="0" smtClean="0"/>
              <a:t>, 9, …)  (2, </a:t>
            </a:r>
            <a:r>
              <a:rPr lang="en-CA" b="1" dirty="0" smtClean="0">
                <a:solidFill>
                  <a:srgbClr val="4747FB"/>
                </a:solidFill>
              </a:rPr>
              <a:t>8</a:t>
            </a:r>
            <a:r>
              <a:rPr lang="en-CA" dirty="0" smtClean="0"/>
              <a:t>, 11,…)</a:t>
            </a:r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3300042" y="2787134"/>
            <a:ext cx="2125903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CA" dirty="0"/>
              <a:t>(6, </a:t>
            </a:r>
            <a:r>
              <a:rPr lang="en-CA" b="1" dirty="0">
                <a:solidFill>
                  <a:srgbClr val="4747FB"/>
                </a:solidFill>
              </a:rPr>
              <a:t>1</a:t>
            </a:r>
            <a:r>
              <a:rPr lang="en-CA" dirty="0"/>
              <a:t>, 10,…) (1,</a:t>
            </a:r>
            <a:r>
              <a:rPr lang="en-CA" b="1" dirty="0">
                <a:solidFill>
                  <a:srgbClr val="4747FB"/>
                </a:solidFill>
              </a:rPr>
              <a:t>13</a:t>
            </a:r>
            <a:r>
              <a:rPr lang="en-CA" dirty="0"/>
              <a:t>,12)</a:t>
            </a:r>
            <a:endParaRPr lang="en-CA" dirty="0"/>
          </a:p>
        </p:txBody>
      </p:sp>
      <p:cxnSp>
        <p:nvCxnSpPr>
          <p:cNvPr id="8" name="Straight Arrow Connector 7"/>
          <p:cNvCxnSpPr>
            <a:stCxn id="2" idx="2"/>
          </p:cNvCxnSpPr>
          <p:nvPr/>
        </p:nvCxnSpPr>
        <p:spPr>
          <a:xfrm flipH="1">
            <a:off x="3971109" y="1571115"/>
            <a:ext cx="1090885" cy="30993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" idx="2"/>
          </p:cNvCxnSpPr>
          <p:nvPr/>
        </p:nvCxnSpPr>
        <p:spPr>
          <a:xfrm>
            <a:off x="5061994" y="1571115"/>
            <a:ext cx="946920" cy="38831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" idx="2"/>
            <a:endCxn id="25" idx="1"/>
          </p:cNvCxnSpPr>
          <p:nvPr/>
        </p:nvCxnSpPr>
        <p:spPr>
          <a:xfrm flipH="1">
            <a:off x="4946230" y="1571115"/>
            <a:ext cx="115764" cy="29034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" idx="2"/>
            <a:endCxn id="25" idx="3"/>
          </p:cNvCxnSpPr>
          <p:nvPr/>
        </p:nvCxnSpPr>
        <p:spPr>
          <a:xfrm>
            <a:off x="5061994" y="1571115"/>
            <a:ext cx="227600" cy="29034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1" idx="2"/>
          </p:cNvCxnSpPr>
          <p:nvPr/>
        </p:nvCxnSpPr>
        <p:spPr>
          <a:xfrm flipH="1">
            <a:off x="1776549" y="2302634"/>
            <a:ext cx="839509" cy="37525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31" idx="2"/>
          </p:cNvCxnSpPr>
          <p:nvPr/>
        </p:nvCxnSpPr>
        <p:spPr>
          <a:xfrm>
            <a:off x="2616058" y="2302634"/>
            <a:ext cx="1315862" cy="47975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946230" y="1676792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 smtClean="0"/>
              <a:t>…</a:t>
            </a:r>
            <a:endParaRPr lang="en-CA" dirty="0"/>
          </a:p>
        </p:txBody>
      </p:sp>
      <p:cxnSp>
        <p:nvCxnSpPr>
          <p:cNvPr id="59" name="Straight Arrow Connector 58"/>
          <p:cNvCxnSpPr>
            <a:endCxn id="61" idx="1"/>
          </p:cNvCxnSpPr>
          <p:nvPr/>
        </p:nvCxnSpPr>
        <p:spPr>
          <a:xfrm flipH="1">
            <a:off x="2477350" y="2302635"/>
            <a:ext cx="115764" cy="29034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61" idx="3"/>
          </p:cNvCxnSpPr>
          <p:nvPr/>
        </p:nvCxnSpPr>
        <p:spPr>
          <a:xfrm>
            <a:off x="2593114" y="2302635"/>
            <a:ext cx="227600" cy="29034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477350" y="2408312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 smtClean="0"/>
              <a:t>…</a:t>
            </a:r>
            <a:endParaRPr lang="en-CA" dirty="0"/>
          </a:p>
        </p:txBody>
      </p:sp>
      <p:cxnSp>
        <p:nvCxnSpPr>
          <p:cNvPr id="95" name="Straight Arrow Connector 94"/>
          <p:cNvCxnSpPr/>
          <p:nvPr/>
        </p:nvCxnSpPr>
        <p:spPr>
          <a:xfrm flipH="1">
            <a:off x="6230983" y="2328760"/>
            <a:ext cx="1090885" cy="30993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7321868" y="2328760"/>
            <a:ext cx="946920" cy="38831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99" idx="1"/>
          </p:cNvCxnSpPr>
          <p:nvPr/>
        </p:nvCxnSpPr>
        <p:spPr>
          <a:xfrm flipH="1">
            <a:off x="7206104" y="2328760"/>
            <a:ext cx="115764" cy="29034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endCxn id="99" idx="3"/>
          </p:cNvCxnSpPr>
          <p:nvPr/>
        </p:nvCxnSpPr>
        <p:spPr>
          <a:xfrm>
            <a:off x="7321868" y="2328760"/>
            <a:ext cx="227600" cy="29034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7206104" y="2434437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 smtClean="0"/>
              <a:t>…</a:t>
            </a:r>
            <a:endParaRPr lang="en-CA" dirty="0"/>
          </a:p>
        </p:txBody>
      </p:sp>
      <p:cxnSp>
        <p:nvCxnSpPr>
          <p:cNvPr id="100" name="Straight Arrow Connector 99"/>
          <p:cNvCxnSpPr/>
          <p:nvPr/>
        </p:nvCxnSpPr>
        <p:spPr>
          <a:xfrm flipH="1">
            <a:off x="444138" y="3203971"/>
            <a:ext cx="1090885" cy="30993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1535023" y="3203971"/>
            <a:ext cx="946920" cy="38831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endCxn id="104" idx="1"/>
          </p:cNvCxnSpPr>
          <p:nvPr/>
        </p:nvCxnSpPr>
        <p:spPr>
          <a:xfrm flipH="1">
            <a:off x="1419259" y="3203971"/>
            <a:ext cx="115764" cy="29034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endCxn id="104" idx="3"/>
          </p:cNvCxnSpPr>
          <p:nvPr/>
        </p:nvCxnSpPr>
        <p:spPr>
          <a:xfrm>
            <a:off x="1535023" y="3203971"/>
            <a:ext cx="227600" cy="29034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1419259" y="3309648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 smtClean="0"/>
              <a:t>…</a:t>
            </a:r>
            <a:endParaRPr lang="en-CA" dirty="0"/>
          </a:p>
        </p:txBody>
      </p:sp>
      <p:cxnSp>
        <p:nvCxnSpPr>
          <p:cNvPr id="105" name="Straight Arrow Connector 104"/>
          <p:cNvCxnSpPr/>
          <p:nvPr/>
        </p:nvCxnSpPr>
        <p:spPr>
          <a:xfrm flipH="1">
            <a:off x="3265715" y="3164782"/>
            <a:ext cx="1090885" cy="30993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4356600" y="3164782"/>
            <a:ext cx="946920" cy="38831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endCxn id="109" idx="1"/>
          </p:cNvCxnSpPr>
          <p:nvPr/>
        </p:nvCxnSpPr>
        <p:spPr>
          <a:xfrm flipH="1">
            <a:off x="4240836" y="3164782"/>
            <a:ext cx="115764" cy="29034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endCxn id="109" idx="3"/>
          </p:cNvCxnSpPr>
          <p:nvPr/>
        </p:nvCxnSpPr>
        <p:spPr>
          <a:xfrm>
            <a:off x="4356600" y="3164782"/>
            <a:ext cx="227600" cy="29034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4240836" y="3270459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 smtClean="0"/>
              <a:t>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810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Thickness-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 layers, Bend Complexity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2.5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  <a:endParaRPr lang="en-CA" sz="2800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806" y="981618"/>
            <a:ext cx="4616769" cy="5108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90" y="1580605"/>
            <a:ext cx="4388033" cy="2110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/>
          <p:cNvSpPr/>
          <p:nvPr/>
        </p:nvSpPr>
        <p:spPr>
          <a:xfrm>
            <a:off x="854964" y="1900966"/>
            <a:ext cx="4247388" cy="1496030"/>
          </a:xfrm>
          <a:custGeom>
            <a:avLst/>
            <a:gdLst>
              <a:gd name="connsiteX0" fmla="*/ 0 w 4247388"/>
              <a:gd name="connsiteY0" fmla="*/ 1496030 h 1496030"/>
              <a:gd name="connsiteX1" fmla="*/ 137160 w 4247388"/>
              <a:gd name="connsiteY1" fmla="*/ 1203422 h 1496030"/>
              <a:gd name="connsiteX2" fmla="*/ 347472 w 4247388"/>
              <a:gd name="connsiteY2" fmla="*/ 874238 h 1496030"/>
              <a:gd name="connsiteX3" fmla="*/ 585216 w 4247388"/>
              <a:gd name="connsiteY3" fmla="*/ 618206 h 1496030"/>
              <a:gd name="connsiteX4" fmla="*/ 909828 w 4247388"/>
              <a:gd name="connsiteY4" fmla="*/ 343886 h 1496030"/>
              <a:gd name="connsiteX5" fmla="*/ 1298448 w 4247388"/>
              <a:gd name="connsiteY5" fmla="*/ 151862 h 1496030"/>
              <a:gd name="connsiteX6" fmla="*/ 1728216 w 4247388"/>
              <a:gd name="connsiteY6" fmla="*/ 32990 h 1496030"/>
              <a:gd name="connsiteX7" fmla="*/ 2185416 w 4247388"/>
              <a:gd name="connsiteY7" fmla="*/ 986 h 1496030"/>
              <a:gd name="connsiteX8" fmla="*/ 2628900 w 4247388"/>
              <a:gd name="connsiteY8" fmla="*/ 60422 h 1496030"/>
              <a:gd name="connsiteX9" fmla="*/ 3012948 w 4247388"/>
              <a:gd name="connsiteY9" fmla="*/ 193010 h 1496030"/>
              <a:gd name="connsiteX10" fmla="*/ 3378708 w 4247388"/>
              <a:gd name="connsiteY10" fmla="*/ 371318 h 1496030"/>
              <a:gd name="connsiteX11" fmla="*/ 3698748 w 4247388"/>
              <a:gd name="connsiteY11" fmla="*/ 631922 h 1496030"/>
              <a:gd name="connsiteX12" fmla="*/ 3950208 w 4247388"/>
              <a:gd name="connsiteY12" fmla="*/ 906242 h 1496030"/>
              <a:gd name="connsiteX13" fmla="*/ 4137660 w 4247388"/>
              <a:gd name="connsiteY13" fmla="*/ 1203422 h 1496030"/>
              <a:gd name="connsiteX14" fmla="*/ 4247388 w 4247388"/>
              <a:gd name="connsiteY14" fmla="*/ 1468598 h 1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47388" h="1496030">
                <a:moveTo>
                  <a:pt x="0" y="1496030"/>
                </a:moveTo>
                <a:cubicBezTo>
                  <a:pt x="39624" y="1401542"/>
                  <a:pt x="79248" y="1307054"/>
                  <a:pt x="137160" y="1203422"/>
                </a:cubicBezTo>
                <a:cubicBezTo>
                  <a:pt x="195072" y="1099790"/>
                  <a:pt x="272796" y="971774"/>
                  <a:pt x="347472" y="874238"/>
                </a:cubicBezTo>
                <a:cubicBezTo>
                  <a:pt x="422148" y="776702"/>
                  <a:pt x="491490" y="706598"/>
                  <a:pt x="585216" y="618206"/>
                </a:cubicBezTo>
                <a:cubicBezTo>
                  <a:pt x="678942" y="529814"/>
                  <a:pt x="790956" y="421610"/>
                  <a:pt x="909828" y="343886"/>
                </a:cubicBezTo>
                <a:cubicBezTo>
                  <a:pt x="1028700" y="266162"/>
                  <a:pt x="1162050" y="203678"/>
                  <a:pt x="1298448" y="151862"/>
                </a:cubicBezTo>
                <a:cubicBezTo>
                  <a:pt x="1434846" y="100046"/>
                  <a:pt x="1580388" y="58136"/>
                  <a:pt x="1728216" y="32990"/>
                </a:cubicBezTo>
                <a:cubicBezTo>
                  <a:pt x="1876044" y="7844"/>
                  <a:pt x="2035302" y="-3586"/>
                  <a:pt x="2185416" y="986"/>
                </a:cubicBezTo>
                <a:cubicBezTo>
                  <a:pt x="2335530" y="5558"/>
                  <a:pt x="2490978" y="28418"/>
                  <a:pt x="2628900" y="60422"/>
                </a:cubicBezTo>
                <a:cubicBezTo>
                  <a:pt x="2766822" y="92426"/>
                  <a:pt x="2887980" y="141194"/>
                  <a:pt x="3012948" y="193010"/>
                </a:cubicBezTo>
                <a:cubicBezTo>
                  <a:pt x="3137916" y="244826"/>
                  <a:pt x="3264408" y="298166"/>
                  <a:pt x="3378708" y="371318"/>
                </a:cubicBezTo>
                <a:cubicBezTo>
                  <a:pt x="3493008" y="444470"/>
                  <a:pt x="3603498" y="542768"/>
                  <a:pt x="3698748" y="631922"/>
                </a:cubicBezTo>
                <a:cubicBezTo>
                  <a:pt x="3793998" y="721076"/>
                  <a:pt x="3877056" y="810992"/>
                  <a:pt x="3950208" y="906242"/>
                </a:cubicBezTo>
                <a:cubicBezTo>
                  <a:pt x="4023360" y="1001492"/>
                  <a:pt x="4088130" y="1109696"/>
                  <a:pt x="4137660" y="1203422"/>
                </a:cubicBezTo>
                <a:cubicBezTo>
                  <a:pt x="4187190" y="1297148"/>
                  <a:pt x="4217289" y="1382873"/>
                  <a:pt x="4247388" y="1468598"/>
                </a:cubicBezTo>
              </a:path>
            </a:pathLst>
          </a:custGeom>
          <a:noFill/>
          <a:ln w="9525">
            <a:solidFill>
              <a:schemeClr val="tx1">
                <a:alpha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Freeform 6"/>
          <p:cNvSpPr/>
          <p:nvPr/>
        </p:nvSpPr>
        <p:spPr>
          <a:xfrm>
            <a:off x="3483864" y="1901952"/>
            <a:ext cx="768096" cy="310896"/>
          </a:xfrm>
          <a:custGeom>
            <a:avLst/>
            <a:gdLst>
              <a:gd name="connsiteX0" fmla="*/ 0 w 1042416"/>
              <a:gd name="connsiteY0" fmla="*/ 0 h 589788"/>
              <a:gd name="connsiteX1" fmla="*/ 420624 w 1042416"/>
              <a:gd name="connsiteY1" fmla="*/ 132588 h 589788"/>
              <a:gd name="connsiteX2" fmla="*/ 768096 w 1042416"/>
              <a:gd name="connsiteY2" fmla="*/ 310896 h 589788"/>
              <a:gd name="connsiteX3" fmla="*/ 1042416 w 1042416"/>
              <a:gd name="connsiteY3" fmla="*/ 589788 h 589788"/>
              <a:gd name="connsiteX4" fmla="*/ 1042416 w 1042416"/>
              <a:gd name="connsiteY4" fmla="*/ 589788 h 589788"/>
              <a:gd name="connsiteX0" fmla="*/ 0 w 1042416"/>
              <a:gd name="connsiteY0" fmla="*/ 0 h 589788"/>
              <a:gd name="connsiteX1" fmla="*/ 420624 w 1042416"/>
              <a:gd name="connsiteY1" fmla="*/ 132588 h 589788"/>
              <a:gd name="connsiteX2" fmla="*/ 768096 w 1042416"/>
              <a:gd name="connsiteY2" fmla="*/ 310896 h 589788"/>
              <a:gd name="connsiteX3" fmla="*/ 1042416 w 1042416"/>
              <a:gd name="connsiteY3" fmla="*/ 589788 h 589788"/>
              <a:gd name="connsiteX0" fmla="*/ 0 w 768096"/>
              <a:gd name="connsiteY0" fmla="*/ 0 h 310896"/>
              <a:gd name="connsiteX1" fmla="*/ 420624 w 768096"/>
              <a:gd name="connsiteY1" fmla="*/ 132588 h 310896"/>
              <a:gd name="connsiteX2" fmla="*/ 768096 w 768096"/>
              <a:gd name="connsiteY2" fmla="*/ 310896 h 310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8096" h="310896">
                <a:moveTo>
                  <a:pt x="0" y="0"/>
                </a:moveTo>
                <a:lnTo>
                  <a:pt x="420624" y="132588"/>
                </a:lnTo>
                <a:lnTo>
                  <a:pt x="768096" y="310896"/>
                </a:lnTo>
              </a:path>
            </a:pathLst>
          </a:custGeom>
          <a:noFill/>
          <a:ln>
            <a:solidFill>
              <a:srgbClr val="FF0000">
                <a:alpha val="6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Freeform 7"/>
          <p:cNvSpPr/>
          <p:nvPr/>
        </p:nvSpPr>
        <p:spPr>
          <a:xfrm>
            <a:off x="3479292" y="1824228"/>
            <a:ext cx="1065276" cy="612648"/>
          </a:xfrm>
          <a:custGeom>
            <a:avLst/>
            <a:gdLst>
              <a:gd name="connsiteX0" fmla="*/ 0 w 1307592"/>
              <a:gd name="connsiteY0" fmla="*/ 0 h 950976"/>
              <a:gd name="connsiteX1" fmla="*/ 402336 w 1307592"/>
              <a:gd name="connsiteY1" fmla="*/ 132588 h 950976"/>
              <a:gd name="connsiteX2" fmla="*/ 786384 w 1307592"/>
              <a:gd name="connsiteY2" fmla="*/ 338328 h 950976"/>
              <a:gd name="connsiteX3" fmla="*/ 1065276 w 1307592"/>
              <a:gd name="connsiteY3" fmla="*/ 612648 h 950976"/>
              <a:gd name="connsiteX4" fmla="*/ 1307592 w 1307592"/>
              <a:gd name="connsiteY4" fmla="*/ 950976 h 950976"/>
              <a:gd name="connsiteX0" fmla="*/ 0 w 1065276"/>
              <a:gd name="connsiteY0" fmla="*/ 0 h 612648"/>
              <a:gd name="connsiteX1" fmla="*/ 402336 w 1065276"/>
              <a:gd name="connsiteY1" fmla="*/ 132588 h 612648"/>
              <a:gd name="connsiteX2" fmla="*/ 786384 w 1065276"/>
              <a:gd name="connsiteY2" fmla="*/ 338328 h 612648"/>
              <a:gd name="connsiteX3" fmla="*/ 1065276 w 1065276"/>
              <a:gd name="connsiteY3" fmla="*/ 612648 h 61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5276" h="612648">
                <a:moveTo>
                  <a:pt x="0" y="0"/>
                </a:moveTo>
                <a:lnTo>
                  <a:pt x="402336" y="132588"/>
                </a:lnTo>
                <a:lnTo>
                  <a:pt x="786384" y="338328"/>
                </a:lnTo>
                <a:lnTo>
                  <a:pt x="1065276" y="612648"/>
                </a:lnTo>
              </a:path>
            </a:pathLst>
          </a:custGeom>
          <a:noFill/>
          <a:ln>
            <a:solidFill>
              <a:srgbClr val="00B050">
                <a:alpha val="6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Freeform 1"/>
          <p:cNvSpPr/>
          <p:nvPr/>
        </p:nvSpPr>
        <p:spPr>
          <a:xfrm>
            <a:off x="7289800" y="1083733"/>
            <a:ext cx="999067" cy="3801534"/>
          </a:xfrm>
          <a:custGeom>
            <a:avLst/>
            <a:gdLst>
              <a:gd name="connsiteX0" fmla="*/ 0 w 1202267"/>
              <a:gd name="connsiteY0" fmla="*/ 3268134 h 4123267"/>
              <a:gd name="connsiteX1" fmla="*/ 999067 w 1202267"/>
              <a:gd name="connsiteY1" fmla="*/ 0 h 4123267"/>
              <a:gd name="connsiteX2" fmla="*/ 990600 w 1202267"/>
              <a:gd name="connsiteY2" fmla="*/ 3801534 h 4123267"/>
              <a:gd name="connsiteX3" fmla="*/ 1202267 w 1202267"/>
              <a:gd name="connsiteY3" fmla="*/ 4123267 h 4123267"/>
              <a:gd name="connsiteX0" fmla="*/ 0 w 999067"/>
              <a:gd name="connsiteY0" fmla="*/ 3268134 h 3801534"/>
              <a:gd name="connsiteX1" fmla="*/ 999067 w 999067"/>
              <a:gd name="connsiteY1" fmla="*/ 0 h 3801534"/>
              <a:gd name="connsiteX2" fmla="*/ 990600 w 999067"/>
              <a:gd name="connsiteY2" fmla="*/ 3801534 h 380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9067" h="3801534">
                <a:moveTo>
                  <a:pt x="0" y="3268134"/>
                </a:moveTo>
                <a:lnTo>
                  <a:pt x="999067" y="0"/>
                </a:lnTo>
                <a:cubicBezTo>
                  <a:pt x="996245" y="1267178"/>
                  <a:pt x="993422" y="2534356"/>
                  <a:pt x="990600" y="3801534"/>
                </a:cubicBezTo>
              </a:path>
            </a:pathLst>
          </a:custGeom>
          <a:noFill/>
          <a:ln>
            <a:solidFill>
              <a:srgbClr val="00B050">
                <a:alpha val="6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Freeform 9"/>
          <p:cNvSpPr/>
          <p:nvPr/>
        </p:nvSpPr>
        <p:spPr>
          <a:xfrm>
            <a:off x="7323666" y="2311399"/>
            <a:ext cx="660400" cy="2345267"/>
          </a:xfrm>
          <a:custGeom>
            <a:avLst/>
            <a:gdLst>
              <a:gd name="connsiteX0" fmla="*/ 0 w 922867"/>
              <a:gd name="connsiteY0" fmla="*/ 2108200 h 2616200"/>
              <a:gd name="connsiteX1" fmla="*/ 660400 w 922867"/>
              <a:gd name="connsiteY1" fmla="*/ 0 h 2616200"/>
              <a:gd name="connsiteX2" fmla="*/ 660400 w 922867"/>
              <a:gd name="connsiteY2" fmla="*/ 2345267 h 2616200"/>
              <a:gd name="connsiteX3" fmla="*/ 922867 w 922867"/>
              <a:gd name="connsiteY3" fmla="*/ 2616200 h 2616200"/>
              <a:gd name="connsiteX0" fmla="*/ 0 w 660400"/>
              <a:gd name="connsiteY0" fmla="*/ 2108200 h 2345267"/>
              <a:gd name="connsiteX1" fmla="*/ 660400 w 660400"/>
              <a:gd name="connsiteY1" fmla="*/ 0 h 2345267"/>
              <a:gd name="connsiteX2" fmla="*/ 660400 w 660400"/>
              <a:gd name="connsiteY2" fmla="*/ 2345267 h 234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0400" h="2345267">
                <a:moveTo>
                  <a:pt x="0" y="2108200"/>
                </a:moveTo>
                <a:lnTo>
                  <a:pt x="660400" y="0"/>
                </a:lnTo>
                <a:lnTo>
                  <a:pt x="660400" y="2345267"/>
                </a:lnTo>
              </a:path>
            </a:pathLst>
          </a:custGeom>
          <a:noFill/>
          <a:ln>
            <a:solidFill>
              <a:srgbClr val="FF0000">
                <a:alpha val="6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1302981" y="4004222"/>
            <a:ext cx="2993598" cy="662207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Bend intervals are nested like balanced parenthesis.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16333" y="5079395"/>
            <a:ext cx="3000343" cy="662207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Stretch out the bend intervals!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37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en-US" sz="4000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Research</a:t>
            </a:r>
          </a:p>
        </p:txBody>
      </p:sp>
      <p:sp>
        <p:nvSpPr>
          <p:cNvPr id="183" name="Rounded Rectangle 182"/>
          <p:cNvSpPr/>
          <p:nvPr/>
        </p:nvSpPr>
        <p:spPr>
          <a:xfrm>
            <a:off x="0" y="6445250"/>
            <a:ext cx="1407030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7310822" y="6445250"/>
            <a:ext cx="1833177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49" name="Slide Number Placeholder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1210219" y="1376615"/>
            <a:ext cx="645517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Thickness-2: 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Can we draw every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thickness-2 graph on 2 planar 	layers 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CA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bend complexity </a:t>
            </a:r>
            <a:r>
              <a:rPr lang="en-CA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Thickness-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Can we draw every thickness-</a:t>
            </a:r>
            <a:r>
              <a:rPr lang="en-CA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 graph, where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&gt; 2, 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	planar layers 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CA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bend complexity </a:t>
            </a:r>
            <a:r>
              <a:rPr lang="en-CA" i="1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(√</a:t>
            </a:r>
            <a:r>
              <a:rPr lang="en-CA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? Is there an 	</a:t>
            </a:r>
            <a:r>
              <a:rPr lang="el-GR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CA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√</a:t>
            </a:r>
            <a:r>
              <a:rPr lang="en-CA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) lower bound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on the bend complexity?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Trade-offs: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How the bend complexity varies if we allow </a:t>
            </a:r>
            <a:r>
              <a:rPr lang="en-CA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more than </a:t>
            </a:r>
            <a:r>
              <a:rPr lang="en-CA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	planar layers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to draw a thickness-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graph?</a:t>
            </a:r>
          </a:p>
          <a:p>
            <a:pPr algn="just"/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216895" y="2539241"/>
            <a:ext cx="439387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Thank You..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7949" y="4297681"/>
            <a:ext cx="1719994" cy="1523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9757"/>
            <a:ext cx="2576478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583" y="130007"/>
            <a:ext cx="1513059" cy="1789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814" y="200169"/>
            <a:ext cx="4267364" cy="2407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551008" y="4975040"/>
            <a:ext cx="1519010" cy="1242880"/>
            <a:chOff x="642446" y="964743"/>
            <a:chExt cx="3959670" cy="3239869"/>
          </a:xfrm>
        </p:grpSpPr>
        <p:sp>
          <p:nvSpPr>
            <p:cNvPr id="12" name="Freeform 11"/>
            <p:cNvSpPr/>
            <p:nvPr/>
          </p:nvSpPr>
          <p:spPr>
            <a:xfrm>
              <a:off x="2022088" y="2369905"/>
              <a:ext cx="1585434" cy="1834707"/>
            </a:xfrm>
            <a:custGeom>
              <a:avLst/>
              <a:gdLst>
                <a:gd name="connsiteX0" fmla="*/ 1476027 w 1585434"/>
                <a:gd name="connsiteY0" fmla="*/ 1803190 h 1834707"/>
                <a:gd name="connsiteX1" fmla="*/ 1244015 w 1585434"/>
                <a:gd name="connsiteY1" fmla="*/ 1803190 h 1834707"/>
                <a:gd name="connsiteX2" fmla="*/ 1080242 w 1585434"/>
                <a:gd name="connsiteY2" fmla="*/ 1475644 h 1834707"/>
                <a:gd name="connsiteX3" fmla="*/ 534332 w 1585434"/>
                <a:gd name="connsiteY3" fmla="*/ 943381 h 1834707"/>
                <a:gd name="connsiteX4" fmla="*/ 152194 w 1585434"/>
                <a:gd name="connsiteY4" fmla="*/ 765960 h 1834707"/>
                <a:gd name="connsiteX5" fmla="*/ 29364 w 1585434"/>
                <a:gd name="connsiteY5" fmla="*/ 438414 h 1834707"/>
                <a:gd name="connsiteX6" fmla="*/ 15717 w 1585434"/>
                <a:gd name="connsiteY6" fmla="*/ 110868 h 1834707"/>
                <a:gd name="connsiteX7" fmla="*/ 220433 w 1585434"/>
                <a:gd name="connsiteY7" fmla="*/ 15333 h 1834707"/>
                <a:gd name="connsiteX8" fmla="*/ 247729 w 1585434"/>
                <a:gd name="connsiteY8" fmla="*/ 397471 h 1834707"/>
                <a:gd name="connsiteX9" fmla="*/ 507036 w 1585434"/>
                <a:gd name="connsiteY9" fmla="*/ 779608 h 1834707"/>
                <a:gd name="connsiteX10" fmla="*/ 861878 w 1585434"/>
                <a:gd name="connsiteY10" fmla="*/ 957029 h 1834707"/>
                <a:gd name="connsiteX11" fmla="*/ 1353197 w 1585434"/>
                <a:gd name="connsiteY11" fmla="*/ 1461996 h 1834707"/>
                <a:gd name="connsiteX12" fmla="*/ 1585209 w 1585434"/>
                <a:gd name="connsiteY12" fmla="*/ 1762247 h 1834707"/>
                <a:gd name="connsiteX13" fmla="*/ 1394140 w 1585434"/>
                <a:gd name="connsiteY13" fmla="*/ 1816838 h 1834707"/>
                <a:gd name="connsiteX14" fmla="*/ 1298606 w 1585434"/>
                <a:gd name="connsiteY14" fmla="*/ 1816838 h 1834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85434" h="1834707">
                  <a:moveTo>
                    <a:pt x="1476027" y="1803190"/>
                  </a:moveTo>
                  <a:cubicBezTo>
                    <a:pt x="1393003" y="1830485"/>
                    <a:pt x="1309979" y="1857781"/>
                    <a:pt x="1244015" y="1803190"/>
                  </a:cubicBezTo>
                  <a:cubicBezTo>
                    <a:pt x="1178051" y="1748599"/>
                    <a:pt x="1198522" y="1618945"/>
                    <a:pt x="1080242" y="1475644"/>
                  </a:cubicBezTo>
                  <a:cubicBezTo>
                    <a:pt x="961962" y="1332343"/>
                    <a:pt x="689007" y="1061662"/>
                    <a:pt x="534332" y="943381"/>
                  </a:cubicBezTo>
                  <a:cubicBezTo>
                    <a:pt x="379657" y="825100"/>
                    <a:pt x="236355" y="850121"/>
                    <a:pt x="152194" y="765960"/>
                  </a:cubicBezTo>
                  <a:cubicBezTo>
                    <a:pt x="68033" y="681799"/>
                    <a:pt x="52110" y="547596"/>
                    <a:pt x="29364" y="438414"/>
                  </a:cubicBezTo>
                  <a:cubicBezTo>
                    <a:pt x="6618" y="329232"/>
                    <a:pt x="-16128" y="181381"/>
                    <a:pt x="15717" y="110868"/>
                  </a:cubicBezTo>
                  <a:cubicBezTo>
                    <a:pt x="47562" y="40354"/>
                    <a:pt x="181764" y="-32434"/>
                    <a:pt x="220433" y="15333"/>
                  </a:cubicBezTo>
                  <a:cubicBezTo>
                    <a:pt x="259102" y="63100"/>
                    <a:pt x="199962" y="270092"/>
                    <a:pt x="247729" y="397471"/>
                  </a:cubicBezTo>
                  <a:cubicBezTo>
                    <a:pt x="295496" y="524850"/>
                    <a:pt x="404678" y="686348"/>
                    <a:pt x="507036" y="779608"/>
                  </a:cubicBezTo>
                  <a:cubicBezTo>
                    <a:pt x="609394" y="872868"/>
                    <a:pt x="720851" y="843298"/>
                    <a:pt x="861878" y="957029"/>
                  </a:cubicBezTo>
                  <a:cubicBezTo>
                    <a:pt x="1002905" y="1070760"/>
                    <a:pt x="1232642" y="1327793"/>
                    <a:pt x="1353197" y="1461996"/>
                  </a:cubicBezTo>
                  <a:cubicBezTo>
                    <a:pt x="1473752" y="1596199"/>
                    <a:pt x="1578385" y="1703107"/>
                    <a:pt x="1585209" y="1762247"/>
                  </a:cubicBezTo>
                  <a:cubicBezTo>
                    <a:pt x="1592033" y="1821387"/>
                    <a:pt x="1441907" y="1807740"/>
                    <a:pt x="1394140" y="1816838"/>
                  </a:cubicBezTo>
                  <a:cubicBezTo>
                    <a:pt x="1346373" y="1825936"/>
                    <a:pt x="1322489" y="1821387"/>
                    <a:pt x="1298606" y="1816838"/>
                  </a:cubicBezTo>
                </a:path>
              </a:pathLst>
            </a:custGeom>
            <a:solidFill>
              <a:srgbClr val="FF0000">
                <a:alpha val="31000"/>
              </a:srgbClr>
            </a:solidFill>
            <a:ln w="15875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1437248" y="964743"/>
              <a:ext cx="2203336" cy="2720022"/>
            </a:xfrm>
            <a:custGeom>
              <a:avLst/>
              <a:gdLst>
                <a:gd name="connsiteX0" fmla="*/ 150180 w 2203336"/>
                <a:gd name="connsiteY0" fmla="*/ 260436 h 2720022"/>
                <a:gd name="connsiteX1" fmla="*/ 55 w 2203336"/>
                <a:gd name="connsiteY1" fmla="*/ 110310 h 2720022"/>
                <a:gd name="connsiteX2" fmla="*/ 163828 w 2203336"/>
                <a:gd name="connsiteY2" fmla="*/ 1128 h 2720022"/>
                <a:gd name="connsiteX3" fmla="*/ 354897 w 2203336"/>
                <a:gd name="connsiteY3" fmla="*/ 178549 h 2720022"/>
                <a:gd name="connsiteX4" fmla="*/ 1009989 w 2203336"/>
                <a:gd name="connsiteY4" fmla="*/ 1079301 h 2720022"/>
                <a:gd name="connsiteX5" fmla="*/ 1419422 w 2203336"/>
                <a:gd name="connsiteY5" fmla="*/ 1447791 h 2720022"/>
                <a:gd name="connsiteX6" fmla="*/ 1706025 w 2203336"/>
                <a:gd name="connsiteY6" fmla="*/ 1884519 h 2720022"/>
                <a:gd name="connsiteX7" fmla="*/ 2183697 w 2203336"/>
                <a:gd name="connsiteY7" fmla="*/ 2512316 h 2720022"/>
                <a:gd name="connsiteX8" fmla="*/ 2074515 w 2203336"/>
                <a:gd name="connsiteY8" fmla="*/ 2717033 h 2720022"/>
                <a:gd name="connsiteX9" fmla="*/ 1733321 w 2203336"/>
                <a:gd name="connsiteY9" fmla="*/ 2389486 h 2720022"/>
                <a:gd name="connsiteX10" fmla="*/ 1296592 w 2203336"/>
                <a:gd name="connsiteY10" fmla="*/ 1748042 h 2720022"/>
                <a:gd name="connsiteX11" fmla="*/ 1064580 w 2203336"/>
                <a:gd name="connsiteY11" fmla="*/ 1447791 h 2720022"/>
                <a:gd name="connsiteX12" fmla="*/ 505022 w 2203336"/>
                <a:gd name="connsiteY12" fmla="*/ 819994 h 2720022"/>
                <a:gd name="connsiteX13" fmla="*/ 150180 w 2203336"/>
                <a:gd name="connsiteY13" fmla="*/ 260436 h 2720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03336" h="2720022">
                  <a:moveTo>
                    <a:pt x="150180" y="260436"/>
                  </a:moveTo>
                  <a:cubicBezTo>
                    <a:pt x="66019" y="142155"/>
                    <a:pt x="-2220" y="153528"/>
                    <a:pt x="55" y="110310"/>
                  </a:cubicBezTo>
                  <a:cubicBezTo>
                    <a:pt x="2330" y="67092"/>
                    <a:pt x="104688" y="-10245"/>
                    <a:pt x="163828" y="1128"/>
                  </a:cubicBezTo>
                  <a:cubicBezTo>
                    <a:pt x="222968" y="12501"/>
                    <a:pt x="213870" y="-1147"/>
                    <a:pt x="354897" y="178549"/>
                  </a:cubicBezTo>
                  <a:cubicBezTo>
                    <a:pt x="495924" y="358245"/>
                    <a:pt x="832568" y="867761"/>
                    <a:pt x="1009989" y="1079301"/>
                  </a:cubicBezTo>
                  <a:cubicBezTo>
                    <a:pt x="1187410" y="1290841"/>
                    <a:pt x="1303416" y="1313588"/>
                    <a:pt x="1419422" y="1447791"/>
                  </a:cubicBezTo>
                  <a:cubicBezTo>
                    <a:pt x="1535428" y="1581994"/>
                    <a:pt x="1578646" y="1707098"/>
                    <a:pt x="1706025" y="1884519"/>
                  </a:cubicBezTo>
                  <a:cubicBezTo>
                    <a:pt x="1833404" y="2061940"/>
                    <a:pt x="2122282" y="2373564"/>
                    <a:pt x="2183697" y="2512316"/>
                  </a:cubicBezTo>
                  <a:cubicBezTo>
                    <a:pt x="2245112" y="2651068"/>
                    <a:pt x="2149578" y="2737505"/>
                    <a:pt x="2074515" y="2717033"/>
                  </a:cubicBezTo>
                  <a:cubicBezTo>
                    <a:pt x="1999452" y="2696561"/>
                    <a:pt x="1862975" y="2550984"/>
                    <a:pt x="1733321" y="2389486"/>
                  </a:cubicBezTo>
                  <a:cubicBezTo>
                    <a:pt x="1603667" y="2227988"/>
                    <a:pt x="1408049" y="1904991"/>
                    <a:pt x="1296592" y="1748042"/>
                  </a:cubicBezTo>
                  <a:cubicBezTo>
                    <a:pt x="1185135" y="1591093"/>
                    <a:pt x="1196508" y="1602466"/>
                    <a:pt x="1064580" y="1447791"/>
                  </a:cubicBezTo>
                  <a:cubicBezTo>
                    <a:pt x="932652" y="1293116"/>
                    <a:pt x="655147" y="1017886"/>
                    <a:pt x="505022" y="819994"/>
                  </a:cubicBezTo>
                  <a:cubicBezTo>
                    <a:pt x="354897" y="622102"/>
                    <a:pt x="234341" y="378717"/>
                    <a:pt x="150180" y="260436"/>
                  </a:cubicBezTo>
                  <a:close/>
                </a:path>
              </a:pathLst>
            </a:custGeom>
            <a:solidFill>
              <a:srgbClr val="FF0000">
                <a:alpha val="31000"/>
              </a:srgbClr>
            </a:solidFill>
            <a:ln w="15875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563904" y="2512032"/>
              <a:ext cx="3038212" cy="1466654"/>
            </a:xfrm>
            <a:custGeom>
              <a:avLst/>
              <a:gdLst>
                <a:gd name="connsiteX0" fmla="*/ 9877 w 3038212"/>
                <a:gd name="connsiteY0" fmla="*/ 1278926 h 1466654"/>
                <a:gd name="connsiteX1" fmla="*/ 78116 w 3038212"/>
                <a:gd name="connsiteY1" fmla="*/ 1456347 h 1466654"/>
                <a:gd name="connsiteX2" fmla="*/ 351071 w 3038212"/>
                <a:gd name="connsiteY2" fmla="*/ 1429051 h 1466654"/>
                <a:gd name="connsiteX3" fmla="*/ 1183584 w 3038212"/>
                <a:gd name="connsiteY3" fmla="*/ 1292574 h 1466654"/>
                <a:gd name="connsiteX4" fmla="*/ 1606665 w 3038212"/>
                <a:gd name="connsiteY4" fmla="*/ 965027 h 1466654"/>
                <a:gd name="connsiteX5" fmla="*/ 2316348 w 3038212"/>
                <a:gd name="connsiteY5" fmla="*/ 528299 h 1466654"/>
                <a:gd name="connsiteX6" fmla="*/ 2998736 w 3038212"/>
                <a:gd name="connsiteY6" fmla="*/ 214400 h 1466654"/>
                <a:gd name="connsiteX7" fmla="*/ 2916850 w 3038212"/>
                <a:gd name="connsiteY7" fmla="*/ 23332 h 1466654"/>
                <a:gd name="connsiteX8" fmla="*/ 2589304 w 3038212"/>
                <a:gd name="connsiteY8" fmla="*/ 77923 h 1466654"/>
                <a:gd name="connsiteX9" fmla="*/ 1633960 w 3038212"/>
                <a:gd name="connsiteY9" fmla="*/ 692072 h 1466654"/>
                <a:gd name="connsiteX10" fmla="*/ 1088050 w 3038212"/>
                <a:gd name="connsiteY10" fmla="*/ 951380 h 1466654"/>
                <a:gd name="connsiteX11" fmla="*/ 255536 w 3038212"/>
                <a:gd name="connsiteY11" fmla="*/ 1142448 h 1466654"/>
                <a:gd name="connsiteX12" fmla="*/ 9877 w 3038212"/>
                <a:gd name="connsiteY12" fmla="*/ 1278926 h 1466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38212" h="1466654">
                  <a:moveTo>
                    <a:pt x="9877" y="1278926"/>
                  </a:moveTo>
                  <a:cubicBezTo>
                    <a:pt x="-19693" y="1331243"/>
                    <a:pt x="21250" y="1431326"/>
                    <a:pt x="78116" y="1456347"/>
                  </a:cubicBezTo>
                  <a:cubicBezTo>
                    <a:pt x="134982" y="1481368"/>
                    <a:pt x="166826" y="1456346"/>
                    <a:pt x="351071" y="1429051"/>
                  </a:cubicBezTo>
                  <a:cubicBezTo>
                    <a:pt x="535316" y="1401756"/>
                    <a:pt x="974318" y="1369911"/>
                    <a:pt x="1183584" y="1292574"/>
                  </a:cubicBezTo>
                  <a:cubicBezTo>
                    <a:pt x="1392850" y="1215237"/>
                    <a:pt x="1417871" y="1092406"/>
                    <a:pt x="1606665" y="965027"/>
                  </a:cubicBezTo>
                  <a:cubicBezTo>
                    <a:pt x="1795459" y="837648"/>
                    <a:pt x="2084336" y="653403"/>
                    <a:pt x="2316348" y="528299"/>
                  </a:cubicBezTo>
                  <a:cubicBezTo>
                    <a:pt x="2548360" y="403195"/>
                    <a:pt x="2898652" y="298561"/>
                    <a:pt x="2998736" y="214400"/>
                  </a:cubicBezTo>
                  <a:cubicBezTo>
                    <a:pt x="3098820" y="130239"/>
                    <a:pt x="2985089" y="46078"/>
                    <a:pt x="2916850" y="23332"/>
                  </a:cubicBezTo>
                  <a:cubicBezTo>
                    <a:pt x="2848611" y="586"/>
                    <a:pt x="2803119" y="-33534"/>
                    <a:pt x="2589304" y="77923"/>
                  </a:cubicBezTo>
                  <a:cubicBezTo>
                    <a:pt x="2375489" y="189380"/>
                    <a:pt x="1884169" y="546496"/>
                    <a:pt x="1633960" y="692072"/>
                  </a:cubicBezTo>
                  <a:cubicBezTo>
                    <a:pt x="1383751" y="837648"/>
                    <a:pt x="1317787" y="876317"/>
                    <a:pt x="1088050" y="951380"/>
                  </a:cubicBezTo>
                  <a:cubicBezTo>
                    <a:pt x="858313" y="1026443"/>
                    <a:pt x="432957" y="1087857"/>
                    <a:pt x="255536" y="1142448"/>
                  </a:cubicBezTo>
                  <a:cubicBezTo>
                    <a:pt x="78115" y="1197039"/>
                    <a:pt x="39447" y="1226609"/>
                    <a:pt x="9877" y="1278926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  <a:alpha val="31000"/>
              </a:schemeClr>
            </a:solidFill>
            <a:ln w="15875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642446" y="1166186"/>
              <a:ext cx="2802875" cy="2532989"/>
            </a:xfrm>
            <a:custGeom>
              <a:avLst/>
              <a:gdLst>
                <a:gd name="connsiteX0" fmla="*/ 235299 w 2802875"/>
                <a:gd name="connsiteY0" fmla="*/ 2488294 h 2532989"/>
                <a:gd name="connsiteX1" fmla="*/ 508254 w 2802875"/>
                <a:gd name="connsiteY1" fmla="*/ 2119805 h 2532989"/>
                <a:gd name="connsiteX2" fmla="*/ 1204290 w 2802875"/>
                <a:gd name="connsiteY2" fmla="*/ 836915 h 2532989"/>
                <a:gd name="connsiteX3" fmla="*/ 1968565 w 2802875"/>
                <a:gd name="connsiteY3" fmla="*/ 659494 h 2532989"/>
                <a:gd name="connsiteX4" fmla="*/ 2760135 w 2802875"/>
                <a:gd name="connsiteY4" fmla="*/ 209118 h 2532989"/>
                <a:gd name="connsiteX5" fmla="*/ 2596362 w 2802875"/>
                <a:gd name="connsiteY5" fmla="*/ 4402 h 2532989"/>
                <a:gd name="connsiteX6" fmla="*/ 1750200 w 2802875"/>
                <a:gd name="connsiteY6" fmla="*/ 386539 h 2532989"/>
                <a:gd name="connsiteX7" fmla="*/ 835800 w 2802875"/>
                <a:gd name="connsiteY7" fmla="*/ 645846 h 2532989"/>
                <a:gd name="connsiteX8" fmla="*/ 440015 w 2802875"/>
                <a:gd name="connsiteY8" fmla="*/ 1532951 h 2532989"/>
                <a:gd name="connsiteX9" fmla="*/ 3287 w 2802875"/>
                <a:gd name="connsiteY9" fmla="*/ 2420055 h 2532989"/>
                <a:gd name="connsiteX10" fmla="*/ 235299 w 2802875"/>
                <a:gd name="connsiteY10" fmla="*/ 2488294 h 2532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02875" h="2532989">
                  <a:moveTo>
                    <a:pt x="235299" y="2488294"/>
                  </a:moveTo>
                  <a:cubicBezTo>
                    <a:pt x="319460" y="2438253"/>
                    <a:pt x="346756" y="2395035"/>
                    <a:pt x="508254" y="2119805"/>
                  </a:cubicBezTo>
                  <a:cubicBezTo>
                    <a:pt x="669752" y="1844575"/>
                    <a:pt x="960905" y="1080300"/>
                    <a:pt x="1204290" y="836915"/>
                  </a:cubicBezTo>
                  <a:cubicBezTo>
                    <a:pt x="1447675" y="593530"/>
                    <a:pt x="1709258" y="764127"/>
                    <a:pt x="1968565" y="659494"/>
                  </a:cubicBezTo>
                  <a:cubicBezTo>
                    <a:pt x="2227872" y="554861"/>
                    <a:pt x="2655502" y="318300"/>
                    <a:pt x="2760135" y="209118"/>
                  </a:cubicBezTo>
                  <a:cubicBezTo>
                    <a:pt x="2864768" y="99936"/>
                    <a:pt x="2764684" y="-25168"/>
                    <a:pt x="2596362" y="4402"/>
                  </a:cubicBezTo>
                  <a:cubicBezTo>
                    <a:pt x="2428040" y="33972"/>
                    <a:pt x="2043627" y="279632"/>
                    <a:pt x="1750200" y="386539"/>
                  </a:cubicBezTo>
                  <a:cubicBezTo>
                    <a:pt x="1456773" y="493446"/>
                    <a:pt x="1054164" y="454777"/>
                    <a:pt x="835800" y="645846"/>
                  </a:cubicBezTo>
                  <a:cubicBezTo>
                    <a:pt x="617436" y="836915"/>
                    <a:pt x="578767" y="1237249"/>
                    <a:pt x="440015" y="1532951"/>
                  </a:cubicBezTo>
                  <a:cubicBezTo>
                    <a:pt x="301263" y="1828652"/>
                    <a:pt x="32857" y="2260831"/>
                    <a:pt x="3287" y="2420055"/>
                  </a:cubicBezTo>
                  <a:cubicBezTo>
                    <a:pt x="-26283" y="2579279"/>
                    <a:pt x="151138" y="2538335"/>
                    <a:pt x="235299" y="2488294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  <a:alpha val="31000"/>
              </a:schemeClr>
            </a:solidFill>
            <a:ln w="15875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Oval 15"/>
            <p:cNvSpPr/>
            <p:nvPr/>
          </p:nvSpPr>
          <p:spPr>
            <a:xfrm>
              <a:off x="976700" y="3183636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852724" y="3429300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309924" y="2542180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1690924" y="3784148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681524" y="2419348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 rot="5400000">
              <a:off x="1524314" y="1030131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 rot="5400000">
              <a:off x="1674442" y="1868331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rot="5400000">
              <a:off x="3516922" y="3076155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2136750" y="2924320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2517750" y="3661312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2974950" y="2774192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3355950" y="4016160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4346550" y="2651360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 rot="5400000">
              <a:off x="3189340" y="1262143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 rot="5400000">
              <a:off x="2452348" y="1643143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 rot="5400000">
              <a:off x="2384108" y="2100343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 rot="5400000">
              <a:off x="2097500" y="2481343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 rot="5400000">
              <a:off x="3462300" y="3471943"/>
              <a:ext cx="75600" cy="76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506462" y="3892732"/>
            <a:ext cx="3371824" cy="2488822"/>
            <a:chOff x="1618187" y="785599"/>
            <a:chExt cx="5956323" cy="5896400"/>
          </a:xfrm>
        </p:grpSpPr>
        <p:sp>
          <p:nvSpPr>
            <p:cNvPr id="36" name="Rectangle 35"/>
            <p:cNvSpPr/>
            <p:nvPr/>
          </p:nvSpPr>
          <p:spPr>
            <a:xfrm>
              <a:off x="2729552" y="2565779"/>
              <a:ext cx="341194" cy="1637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636525" y="2565779"/>
              <a:ext cx="341194" cy="1637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38" name="Picture 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8187" y="785599"/>
              <a:ext cx="5956323" cy="589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" name="Oval 38"/>
            <p:cNvSpPr/>
            <p:nvPr/>
          </p:nvSpPr>
          <p:spPr>
            <a:xfrm>
              <a:off x="1965481" y="2310602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2150002" y="1822649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2404229" y="1519216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3207917" y="1047664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2989787" y="2870560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3204693" y="2869463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3390101" y="2869463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3600792" y="2865249"/>
              <a:ext cx="756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3599365" y="2427766"/>
              <a:ext cx="756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3471028" y="2102914"/>
              <a:ext cx="756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2757154" y="1232629"/>
              <a:ext cx="756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2336049" y="1004029"/>
              <a:ext cx="756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4052576" y="2874570"/>
              <a:ext cx="756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4267482" y="2873473"/>
              <a:ext cx="756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4452890" y="2873473"/>
              <a:ext cx="756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4663581" y="2869259"/>
              <a:ext cx="756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2618213" y="2219553"/>
              <a:ext cx="75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2870876" y="1918764"/>
              <a:ext cx="75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3243855" y="1449532"/>
              <a:ext cx="75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3745171" y="1305153"/>
              <a:ext cx="75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5063229" y="2882592"/>
              <a:ext cx="75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5278135" y="2881495"/>
              <a:ext cx="75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5463543" y="2881495"/>
              <a:ext cx="75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5674234" y="2877281"/>
              <a:ext cx="75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5019232" y="2287598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5214765" y="1798768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6123412" y="1378949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6779020" y="1269681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6658251" y="2408369"/>
              <a:ext cx="75600" cy="76200"/>
            </a:xfrm>
            <a:prstGeom prst="ellipse">
              <a:avLst/>
            </a:prstGeom>
            <a:solidFill>
              <a:srgbClr val="F977E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6531730" y="2172580"/>
              <a:ext cx="75600" cy="76200"/>
            </a:xfrm>
            <a:prstGeom prst="ellipse">
              <a:avLst/>
            </a:prstGeom>
            <a:solidFill>
              <a:srgbClr val="F977E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5939383" y="1896535"/>
              <a:ext cx="75600" cy="76200"/>
            </a:xfrm>
            <a:prstGeom prst="ellipse">
              <a:avLst/>
            </a:prstGeom>
            <a:solidFill>
              <a:srgbClr val="F977E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5674840" y="890120"/>
              <a:ext cx="75600" cy="76200"/>
            </a:xfrm>
            <a:prstGeom prst="ellipse">
              <a:avLst/>
            </a:prstGeom>
            <a:solidFill>
              <a:srgbClr val="F977E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5465224" y="1462045"/>
              <a:ext cx="75600" cy="762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812862" y="1200671"/>
              <a:ext cx="75600" cy="762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6307444" y="987886"/>
              <a:ext cx="75600" cy="762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5397145" y="2017098"/>
              <a:ext cx="75600" cy="762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2319608" y="6376202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2319608" y="6182366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2319608" y="5996958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2315395" y="5815763"/>
              <a:ext cx="756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2332249" y="5310104"/>
              <a:ext cx="75600" cy="762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2332249" y="5116268"/>
              <a:ext cx="75600" cy="762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2332249" y="4930860"/>
              <a:ext cx="75600" cy="762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2328036" y="4749665"/>
              <a:ext cx="75600" cy="762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2340270" y="4098925"/>
              <a:ext cx="75600" cy="76200"/>
            </a:xfrm>
            <a:prstGeom prst="ellipse">
              <a:avLst/>
            </a:prstGeom>
            <a:solidFill>
              <a:srgbClr val="F977E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2340270" y="3905089"/>
              <a:ext cx="75600" cy="76200"/>
            </a:xfrm>
            <a:prstGeom prst="ellipse">
              <a:avLst/>
            </a:prstGeom>
            <a:solidFill>
              <a:srgbClr val="F977E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2340270" y="3719681"/>
              <a:ext cx="75600" cy="76200"/>
            </a:xfrm>
            <a:prstGeom prst="ellipse">
              <a:avLst/>
            </a:prstGeom>
            <a:solidFill>
              <a:srgbClr val="F977E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2336057" y="3538486"/>
              <a:ext cx="75600" cy="76200"/>
            </a:xfrm>
            <a:prstGeom prst="ellipse">
              <a:avLst/>
            </a:prstGeom>
            <a:solidFill>
              <a:srgbClr val="F977E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882" y="2508253"/>
            <a:ext cx="1752820" cy="1732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418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Appendix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9288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Thickness-</a:t>
            </a:r>
            <a:r>
              <a:rPr lang="en-US" sz="28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pc="50" dirty="0" smtClean="0">
                <a:ln w="11430"/>
                <a:latin typeface="Times New Roman" pitchFamily="18" charset="0"/>
                <a:cs typeface="Times New Roman" pitchFamily="18" charset="0"/>
              </a:rPr>
              <a:t> layers, Bend Complexity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2.5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  <a:endParaRPr lang="en-CA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90" y="1580605"/>
            <a:ext cx="4388033" cy="2110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10"/>
          <p:cNvSpPr/>
          <p:nvPr/>
        </p:nvSpPr>
        <p:spPr>
          <a:xfrm>
            <a:off x="854964" y="1900966"/>
            <a:ext cx="4247388" cy="1496030"/>
          </a:xfrm>
          <a:custGeom>
            <a:avLst/>
            <a:gdLst>
              <a:gd name="connsiteX0" fmla="*/ 0 w 4247388"/>
              <a:gd name="connsiteY0" fmla="*/ 1496030 h 1496030"/>
              <a:gd name="connsiteX1" fmla="*/ 137160 w 4247388"/>
              <a:gd name="connsiteY1" fmla="*/ 1203422 h 1496030"/>
              <a:gd name="connsiteX2" fmla="*/ 347472 w 4247388"/>
              <a:gd name="connsiteY2" fmla="*/ 874238 h 1496030"/>
              <a:gd name="connsiteX3" fmla="*/ 585216 w 4247388"/>
              <a:gd name="connsiteY3" fmla="*/ 618206 h 1496030"/>
              <a:gd name="connsiteX4" fmla="*/ 909828 w 4247388"/>
              <a:gd name="connsiteY4" fmla="*/ 343886 h 1496030"/>
              <a:gd name="connsiteX5" fmla="*/ 1298448 w 4247388"/>
              <a:gd name="connsiteY5" fmla="*/ 151862 h 1496030"/>
              <a:gd name="connsiteX6" fmla="*/ 1728216 w 4247388"/>
              <a:gd name="connsiteY6" fmla="*/ 32990 h 1496030"/>
              <a:gd name="connsiteX7" fmla="*/ 2185416 w 4247388"/>
              <a:gd name="connsiteY7" fmla="*/ 986 h 1496030"/>
              <a:gd name="connsiteX8" fmla="*/ 2628900 w 4247388"/>
              <a:gd name="connsiteY8" fmla="*/ 60422 h 1496030"/>
              <a:gd name="connsiteX9" fmla="*/ 3012948 w 4247388"/>
              <a:gd name="connsiteY9" fmla="*/ 193010 h 1496030"/>
              <a:gd name="connsiteX10" fmla="*/ 3378708 w 4247388"/>
              <a:gd name="connsiteY10" fmla="*/ 371318 h 1496030"/>
              <a:gd name="connsiteX11" fmla="*/ 3698748 w 4247388"/>
              <a:gd name="connsiteY11" fmla="*/ 631922 h 1496030"/>
              <a:gd name="connsiteX12" fmla="*/ 3950208 w 4247388"/>
              <a:gd name="connsiteY12" fmla="*/ 906242 h 1496030"/>
              <a:gd name="connsiteX13" fmla="*/ 4137660 w 4247388"/>
              <a:gd name="connsiteY13" fmla="*/ 1203422 h 1496030"/>
              <a:gd name="connsiteX14" fmla="*/ 4247388 w 4247388"/>
              <a:gd name="connsiteY14" fmla="*/ 1468598 h 1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47388" h="1496030">
                <a:moveTo>
                  <a:pt x="0" y="1496030"/>
                </a:moveTo>
                <a:cubicBezTo>
                  <a:pt x="39624" y="1401542"/>
                  <a:pt x="79248" y="1307054"/>
                  <a:pt x="137160" y="1203422"/>
                </a:cubicBezTo>
                <a:cubicBezTo>
                  <a:pt x="195072" y="1099790"/>
                  <a:pt x="272796" y="971774"/>
                  <a:pt x="347472" y="874238"/>
                </a:cubicBezTo>
                <a:cubicBezTo>
                  <a:pt x="422148" y="776702"/>
                  <a:pt x="491490" y="706598"/>
                  <a:pt x="585216" y="618206"/>
                </a:cubicBezTo>
                <a:cubicBezTo>
                  <a:pt x="678942" y="529814"/>
                  <a:pt x="790956" y="421610"/>
                  <a:pt x="909828" y="343886"/>
                </a:cubicBezTo>
                <a:cubicBezTo>
                  <a:pt x="1028700" y="266162"/>
                  <a:pt x="1162050" y="203678"/>
                  <a:pt x="1298448" y="151862"/>
                </a:cubicBezTo>
                <a:cubicBezTo>
                  <a:pt x="1434846" y="100046"/>
                  <a:pt x="1580388" y="58136"/>
                  <a:pt x="1728216" y="32990"/>
                </a:cubicBezTo>
                <a:cubicBezTo>
                  <a:pt x="1876044" y="7844"/>
                  <a:pt x="2035302" y="-3586"/>
                  <a:pt x="2185416" y="986"/>
                </a:cubicBezTo>
                <a:cubicBezTo>
                  <a:pt x="2335530" y="5558"/>
                  <a:pt x="2490978" y="28418"/>
                  <a:pt x="2628900" y="60422"/>
                </a:cubicBezTo>
                <a:cubicBezTo>
                  <a:pt x="2766822" y="92426"/>
                  <a:pt x="2887980" y="141194"/>
                  <a:pt x="3012948" y="193010"/>
                </a:cubicBezTo>
                <a:cubicBezTo>
                  <a:pt x="3137916" y="244826"/>
                  <a:pt x="3264408" y="298166"/>
                  <a:pt x="3378708" y="371318"/>
                </a:cubicBezTo>
                <a:cubicBezTo>
                  <a:pt x="3493008" y="444470"/>
                  <a:pt x="3603498" y="542768"/>
                  <a:pt x="3698748" y="631922"/>
                </a:cubicBezTo>
                <a:cubicBezTo>
                  <a:pt x="3793998" y="721076"/>
                  <a:pt x="3877056" y="810992"/>
                  <a:pt x="3950208" y="906242"/>
                </a:cubicBezTo>
                <a:cubicBezTo>
                  <a:pt x="4023360" y="1001492"/>
                  <a:pt x="4088130" y="1109696"/>
                  <a:pt x="4137660" y="1203422"/>
                </a:cubicBezTo>
                <a:cubicBezTo>
                  <a:pt x="4187190" y="1297148"/>
                  <a:pt x="4217289" y="1382873"/>
                  <a:pt x="4247388" y="1468598"/>
                </a:cubicBezTo>
              </a:path>
            </a:pathLst>
          </a:custGeom>
          <a:noFill/>
          <a:ln w="9525">
            <a:solidFill>
              <a:schemeClr val="tx1">
                <a:alpha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36" y="3850601"/>
            <a:ext cx="2643187" cy="194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Rounded Rectangle 40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970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Thickness-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 layers, Bend Complexity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2.5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  <a:endParaRPr lang="en-CA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90" y="1580605"/>
            <a:ext cx="4388033" cy="2110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10"/>
          <p:cNvSpPr/>
          <p:nvPr/>
        </p:nvSpPr>
        <p:spPr>
          <a:xfrm>
            <a:off x="854964" y="1900966"/>
            <a:ext cx="4247388" cy="1496030"/>
          </a:xfrm>
          <a:custGeom>
            <a:avLst/>
            <a:gdLst>
              <a:gd name="connsiteX0" fmla="*/ 0 w 4247388"/>
              <a:gd name="connsiteY0" fmla="*/ 1496030 h 1496030"/>
              <a:gd name="connsiteX1" fmla="*/ 137160 w 4247388"/>
              <a:gd name="connsiteY1" fmla="*/ 1203422 h 1496030"/>
              <a:gd name="connsiteX2" fmla="*/ 347472 w 4247388"/>
              <a:gd name="connsiteY2" fmla="*/ 874238 h 1496030"/>
              <a:gd name="connsiteX3" fmla="*/ 585216 w 4247388"/>
              <a:gd name="connsiteY3" fmla="*/ 618206 h 1496030"/>
              <a:gd name="connsiteX4" fmla="*/ 909828 w 4247388"/>
              <a:gd name="connsiteY4" fmla="*/ 343886 h 1496030"/>
              <a:gd name="connsiteX5" fmla="*/ 1298448 w 4247388"/>
              <a:gd name="connsiteY5" fmla="*/ 151862 h 1496030"/>
              <a:gd name="connsiteX6" fmla="*/ 1728216 w 4247388"/>
              <a:gd name="connsiteY6" fmla="*/ 32990 h 1496030"/>
              <a:gd name="connsiteX7" fmla="*/ 2185416 w 4247388"/>
              <a:gd name="connsiteY7" fmla="*/ 986 h 1496030"/>
              <a:gd name="connsiteX8" fmla="*/ 2628900 w 4247388"/>
              <a:gd name="connsiteY8" fmla="*/ 60422 h 1496030"/>
              <a:gd name="connsiteX9" fmla="*/ 3012948 w 4247388"/>
              <a:gd name="connsiteY9" fmla="*/ 193010 h 1496030"/>
              <a:gd name="connsiteX10" fmla="*/ 3378708 w 4247388"/>
              <a:gd name="connsiteY10" fmla="*/ 371318 h 1496030"/>
              <a:gd name="connsiteX11" fmla="*/ 3698748 w 4247388"/>
              <a:gd name="connsiteY11" fmla="*/ 631922 h 1496030"/>
              <a:gd name="connsiteX12" fmla="*/ 3950208 w 4247388"/>
              <a:gd name="connsiteY12" fmla="*/ 906242 h 1496030"/>
              <a:gd name="connsiteX13" fmla="*/ 4137660 w 4247388"/>
              <a:gd name="connsiteY13" fmla="*/ 1203422 h 1496030"/>
              <a:gd name="connsiteX14" fmla="*/ 4247388 w 4247388"/>
              <a:gd name="connsiteY14" fmla="*/ 1468598 h 1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47388" h="1496030">
                <a:moveTo>
                  <a:pt x="0" y="1496030"/>
                </a:moveTo>
                <a:cubicBezTo>
                  <a:pt x="39624" y="1401542"/>
                  <a:pt x="79248" y="1307054"/>
                  <a:pt x="137160" y="1203422"/>
                </a:cubicBezTo>
                <a:cubicBezTo>
                  <a:pt x="195072" y="1099790"/>
                  <a:pt x="272796" y="971774"/>
                  <a:pt x="347472" y="874238"/>
                </a:cubicBezTo>
                <a:cubicBezTo>
                  <a:pt x="422148" y="776702"/>
                  <a:pt x="491490" y="706598"/>
                  <a:pt x="585216" y="618206"/>
                </a:cubicBezTo>
                <a:cubicBezTo>
                  <a:pt x="678942" y="529814"/>
                  <a:pt x="790956" y="421610"/>
                  <a:pt x="909828" y="343886"/>
                </a:cubicBezTo>
                <a:cubicBezTo>
                  <a:pt x="1028700" y="266162"/>
                  <a:pt x="1162050" y="203678"/>
                  <a:pt x="1298448" y="151862"/>
                </a:cubicBezTo>
                <a:cubicBezTo>
                  <a:pt x="1434846" y="100046"/>
                  <a:pt x="1580388" y="58136"/>
                  <a:pt x="1728216" y="32990"/>
                </a:cubicBezTo>
                <a:cubicBezTo>
                  <a:pt x="1876044" y="7844"/>
                  <a:pt x="2035302" y="-3586"/>
                  <a:pt x="2185416" y="986"/>
                </a:cubicBezTo>
                <a:cubicBezTo>
                  <a:pt x="2335530" y="5558"/>
                  <a:pt x="2490978" y="28418"/>
                  <a:pt x="2628900" y="60422"/>
                </a:cubicBezTo>
                <a:cubicBezTo>
                  <a:pt x="2766822" y="92426"/>
                  <a:pt x="2887980" y="141194"/>
                  <a:pt x="3012948" y="193010"/>
                </a:cubicBezTo>
                <a:cubicBezTo>
                  <a:pt x="3137916" y="244826"/>
                  <a:pt x="3264408" y="298166"/>
                  <a:pt x="3378708" y="371318"/>
                </a:cubicBezTo>
                <a:cubicBezTo>
                  <a:pt x="3493008" y="444470"/>
                  <a:pt x="3603498" y="542768"/>
                  <a:pt x="3698748" y="631922"/>
                </a:cubicBezTo>
                <a:cubicBezTo>
                  <a:pt x="3793998" y="721076"/>
                  <a:pt x="3877056" y="810992"/>
                  <a:pt x="3950208" y="906242"/>
                </a:cubicBezTo>
                <a:cubicBezTo>
                  <a:pt x="4023360" y="1001492"/>
                  <a:pt x="4088130" y="1109696"/>
                  <a:pt x="4137660" y="1203422"/>
                </a:cubicBezTo>
                <a:cubicBezTo>
                  <a:pt x="4187190" y="1297148"/>
                  <a:pt x="4217289" y="1382873"/>
                  <a:pt x="4247388" y="1468598"/>
                </a:cubicBezTo>
              </a:path>
            </a:pathLst>
          </a:custGeom>
          <a:noFill/>
          <a:ln w="9525">
            <a:solidFill>
              <a:schemeClr val="tx1">
                <a:alpha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36" y="3850601"/>
            <a:ext cx="2643187" cy="194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Freeform 11"/>
          <p:cNvSpPr/>
          <p:nvPr/>
        </p:nvSpPr>
        <p:spPr>
          <a:xfrm>
            <a:off x="741403" y="1439563"/>
            <a:ext cx="4454611" cy="2347784"/>
          </a:xfrm>
          <a:custGeom>
            <a:avLst/>
            <a:gdLst>
              <a:gd name="connsiteX0" fmla="*/ 61784 w 4522573"/>
              <a:gd name="connsiteY0" fmla="*/ 2366319 h 2366319"/>
              <a:gd name="connsiteX1" fmla="*/ 518984 w 4522573"/>
              <a:gd name="connsiteY1" fmla="*/ 1365422 h 2366319"/>
              <a:gd name="connsiteX2" fmla="*/ 741405 w 4522573"/>
              <a:gd name="connsiteY2" fmla="*/ 1099751 h 2366319"/>
              <a:gd name="connsiteX3" fmla="*/ 1075038 w 4522573"/>
              <a:gd name="connsiteY3" fmla="*/ 840259 h 2366319"/>
              <a:gd name="connsiteX4" fmla="*/ 2798805 w 4522573"/>
              <a:gd name="connsiteY4" fmla="*/ 543697 h 2366319"/>
              <a:gd name="connsiteX5" fmla="*/ 3169508 w 4522573"/>
              <a:gd name="connsiteY5" fmla="*/ 673443 h 2366319"/>
              <a:gd name="connsiteX6" fmla="*/ 3534032 w 4522573"/>
              <a:gd name="connsiteY6" fmla="*/ 852616 h 2366319"/>
              <a:gd name="connsiteX7" fmla="*/ 3855308 w 4522573"/>
              <a:gd name="connsiteY7" fmla="*/ 1105930 h 2366319"/>
              <a:gd name="connsiteX8" fmla="*/ 3540211 w 4522573"/>
              <a:gd name="connsiteY8" fmla="*/ 766119 h 2366319"/>
              <a:gd name="connsiteX9" fmla="*/ 3194222 w 4522573"/>
              <a:gd name="connsiteY9" fmla="*/ 605481 h 2366319"/>
              <a:gd name="connsiteX10" fmla="*/ 2774092 w 4522573"/>
              <a:gd name="connsiteY10" fmla="*/ 475735 h 2366319"/>
              <a:gd name="connsiteX11" fmla="*/ 1451919 w 4522573"/>
              <a:gd name="connsiteY11" fmla="*/ 636373 h 2366319"/>
              <a:gd name="connsiteX12" fmla="*/ 1896762 w 4522573"/>
              <a:gd name="connsiteY12" fmla="*/ 518984 h 2366319"/>
              <a:gd name="connsiteX13" fmla="*/ 1451919 w 4522573"/>
              <a:gd name="connsiteY13" fmla="*/ 574589 h 2366319"/>
              <a:gd name="connsiteX14" fmla="*/ 1037968 w 4522573"/>
              <a:gd name="connsiteY14" fmla="*/ 778476 h 2366319"/>
              <a:gd name="connsiteX15" fmla="*/ 741405 w 4522573"/>
              <a:gd name="connsiteY15" fmla="*/ 994719 h 2366319"/>
              <a:gd name="connsiteX16" fmla="*/ 506627 w 4522573"/>
              <a:gd name="connsiteY16" fmla="*/ 1248032 h 2366319"/>
              <a:gd name="connsiteX17" fmla="*/ 315097 w 4522573"/>
              <a:gd name="connsiteY17" fmla="*/ 1661984 h 2366319"/>
              <a:gd name="connsiteX18" fmla="*/ 469557 w 4522573"/>
              <a:gd name="connsiteY18" fmla="*/ 1180070 h 2366319"/>
              <a:gd name="connsiteX19" fmla="*/ 747584 w 4522573"/>
              <a:gd name="connsiteY19" fmla="*/ 902043 h 2366319"/>
              <a:gd name="connsiteX20" fmla="*/ 1087395 w 4522573"/>
              <a:gd name="connsiteY20" fmla="*/ 661087 h 2366319"/>
              <a:gd name="connsiteX21" fmla="*/ 1464276 w 4522573"/>
              <a:gd name="connsiteY21" fmla="*/ 488092 h 2366319"/>
              <a:gd name="connsiteX22" fmla="*/ 1902941 w 4522573"/>
              <a:gd name="connsiteY22" fmla="*/ 426308 h 2366319"/>
              <a:gd name="connsiteX23" fmla="*/ 2353962 w 4522573"/>
              <a:gd name="connsiteY23" fmla="*/ 475735 h 2366319"/>
              <a:gd name="connsiteX24" fmla="*/ 2811162 w 4522573"/>
              <a:gd name="connsiteY24" fmla="*/ 413951 h 2366319"/>
              <a:gd name="connsiteX25" fmla="*/ 3225114 w 4522573"/>
              <a:gd name="connsiteY25" fmla="*/ 543697 h 2366319"/>
              <a:gd name="connsiteX26" fmla="*/ 3583459 w 4522573"/>
              <a:gd name="connsiteY26" fmla="*/ 741405 h 2366319"/>
              <a:gd name="connsiteX27" fmla="*/ 3880022 w 4522573"/>
              <a:gd name="connsiteY27" fmla="*/ 1031789 h 2366319"/>
              <a:gd name="connsiteX28" fmla="*/ 4102443 w 4522573"/>
              <a:gd name="connsiteY28" fmla="*/ 1371600 h 2366319"/>
              <a:gd name="connsiteX29" fmla="*/ 4300151 w 4522573"/>
              <a:gd name="connsiteY29" fmla="*/ 1692876 h 2366319"/>
              <a:gd name="connsiteX30" fmla="*/ 4504038 w 4522573"/>
              <a:gd name="connsiteY30" fmla="*/ 2329249 h 2366319"/>
              <a:gd name="connsiteX31" fmla="*/ 4522573 w 4522573"/>
              <a:gd name="connsiteY31" fmla="*/ 18535 h 2366319"/>
              <a:gd name="connsiteX32" fmla="*/ 0 w 4522573"/>
              <a:gd name="connsiteY32" fmla="*/ 0 h 2366319"/>
              <a:gd name="connsiteX33" fmla="*/ 61784 w 4522573"/>
              <a:gd name="connsiteY33" fmla="*/ 2366319 h 2366319"/>
              <a:gd name="connsiteX0" fmla="*/ 6178 w 4466967"/>
              <a:gd name="connsiteY0" fmla="*/ 2347784 h 2347784"/>
              <a:gd name="connsiteX1" fmla="*/ 463378 w 4466967"/>
              <a:gd name="connsiteY1" fmla="*/ 1346887 h 2347784"/>
              <a:gd name="connsiteX2" fmla="*/ 685799 w 4466967"/>
              <a:gd name="connsiteY2" fmla="*/ 1081216 h 2347784"/>
              <a:gd name="connsiteX3" fmla="*/ 1019432 w 4466967"/>
              <a:gd name="connsiteY3" fmla="*/ 821724 h 2347784"/>
              <a:gd name="connsiteX4" fmla="*/ 2743199 w 4466967"/>
              <a:gd name="connsiteY4" fmla="*/ 525162 h 2347784"/>
              <a:gd name="connsiteX5" fmla="*/ 3113902 w 4466967"/>
              <a:gd name="connsiteY5" fmla="*/ 654908 h 2347784"/>
              <a:gd name="connsiteX6" fmla="*/ 3478426 w 4466967"/>
              <a:gd name="connsiteY6" fmla="*/ 834081 h 2347784"/>
              <a:gd name="connsiteX7" fmla="*/ 3799702 w 4466967"/>
              <a:gd name="connsiteY7" fmla="*/ 1087395 h 2347784"/>
              <a:gd name="connsiteX8" fmla="*/ 3484605 w 4466967"/>
              <a:gd name="connsiteY8" fmla="*/ 747584 h 2347784"/>
              <a:gd name="connsiteX9" fmla="*/ 3138616 w 4466967"/>
              <a:gd name="connsiteY9" fmla="*/ 586946 h 2347784"/>
              <a:gd name="connsiteX10" fmla="*/ 2718486 w 4466967"/>
              <a:gd name="connsiteY10" fmla="*/ 457200 h 2347784"/>
              <a:gd name="connsiteX11" fmla="*/ 1396313 w 4466967"/>
              <a:gd name="connsiteY11" fmla="*/ 617838 h 2347784"/>
              <a:gd name="connsiteX12" fmla="*/ 1841156 w 4466967"/>
              <a:gd name="connsiteY12" fmla="*/ 500449 h 2347784"/>
              <a:gd name="connsiteX13" fmla="*/ 1396313 w 4466967"/>
              <a:gd name="connsiteY13" fmla="*/ 556054 h 2347784"/>
              <a:gd name="connsiteX14" fmla="*/ 982362 w 4466967"/>
              <a:gd name="connsiteY14" fmla="*/ 759941 h 2347784"/>
              <a:gd name="connsiteX15" fmla="*/ 685799 w 4466967"/>
              <a:gd name="connsiteY15" fmla="*/ 976184 h 2347784"/>
              <a:gd name="connsiteX16" fmla="*/ 451021 w 4466967"/>
              <a:gd name="connsiteY16" fmla="*/ 1229497 h 2347784"/>
              <a:gd name="connsiteX17" fmla="*/ 259491 w 4466967"/>
              <a:gd name="connsiteY17" fmla="*/ 1643449 h 2347784"/>
              <a:gd name="connsiteX18" fmla="*/ 413951 w 4466967"/>
              <a:gd name="connsiteY18" fmla="*/ 1161535 h 2347784"/>
              <a:gd name="connsiteX19" fmla="*/ 691978 w 4466967"/>
              <a:gd name="connsiteY19" fmla="*/ 883508 h 2347784"/>
              <a:gd name="connsiteX20" fmla="*/ 1031789 w 4466967"/>
              <a:gd name="connsiteY20" fmla="*/ 642552 h 2347784"/>
              <a:gd name="connsiteX21" fmla="*/ 1408670 w 4466967"/>
              <a:gd name="connsiteY21" fmla="*/ 469557 h 2347784"/>
              <a:gd name="connsiteX22" fmla="*/ 1847335 w 4466967"/>
              <a:gd name="connsiteY22" fmla="*/ 407773 h 2347784"/>
              <a:gd name="connsiteX23" fmla="*/ 2298356 w 4466967"/>
              <a:gd name="connsiteY23" fmla="*/ 457200 h 2347784"/>
              <a:gd name="connsiteX24" fmla="*/ 2755556 w 4466967"/>
              <a:gd name="connsiteY24" fmla="*/ 395416 h 2347784"/>
              <a:gd name="connsiteX25" fmla="*/ 3169508 w 4466967"/>
              <a:gd name="connsiteY25" fmla="*/ 525162 h 2347784"/>
              <a:gd name="connsiteX26" fmla="*/ 3527853 w 4466967"/>
              <a:gd name="connsiteY26" fmla="*/ 722870 h 2347784"/>
              <a:gd name="connsiteX27" fmla="*/ 3824416 w 4466967"/>
              <a:gd name="connsiteY27" fmla="*/ 1013254 h 2347784"/>
              <a:gd name="connsiteX28" fmla="*/ 4046837 w 4466967"/>
              <a:gd name="connsiteY28" fmla="*/ 1353065 h 2347784"/>
              <a:gd name="connsiteX29" fmla="*/ 4244545 w 4466967"/>
              <a:gd name="connsiteY29" fmla="*/ 1674341 h 2347784"/>
              <a:gd name="connsiteX30" fmla="*/ 4448432 w 4466967"/>
              <a:gd name="connsiteY30" fmla="*/ 2310714 h 2347784"/>
              <a:gd name="connsiteX31" fmla="*/ 4466967 w 4466967"/>
              <a:gd name="connsiteY31" fmla="*/ 0 h 2347784"/>
              <a:gd name="connsiteX32" fmla="*/ 0 w 4466967"/>
              <a:gd name="connsiteY32" fmla="*/ 24714 h 2347784"/>
              <a:gd name="connsiteX33" fmla="*/ 6178 w 4466967"/>
              <a:gd name="connsiteY33" fmla="*/ 2347784 h 2347784"/>
              <a:gd name="connsiteX0" fmla="*/ 58 w 4460847"/>
              <a:gd name="connsiteY0" fmla="*/ 2347784 h 2347784"/>
              <a:gd name="connsiteX1" fmla="*/ 457258 w 4460847"/>
              <a:gd name="connsiteY1" fmla="*/ 1346887 h 2347784"/>
              <a:gd name="connsiteX2" fmla="*/ 679679 w 4460847"/>
              <a:gd name="connsiteY2" fmla="*/ 1081216 h 2347784"/>
              <a:gd name="connsiteX3" fmla="*/ 1013312 w 4460847"/>
              <a:gd name="connsiteY3" fmla="*/ 821724 h 2347784"/>
              <a:gd name="connsiteX4" fmla="*/ 2737079 w 4460847"/>
              <a:gd name="connsiteY4" fmla="*/ 525162 h 2347784"/>
              <a:gd name="connsiteX5" fmla="*/ 3107782 w 4460847"/>
              <a:gd name="connsiteY5" fmla="*/ 654908 h 2347784"/>
              <a:gd name="connsiteX6" fmla="*/ 3472306 w 4460847"/>
              <a:gd name="connsiteY6" fmla="*/ 834081 h 2347784"/>
              <a:gd name="connsiteX7" fmla="*/ 3793582 w 4460847"/>
              <a:gd name="connsiteY7" fmla="*/ 1087395 h 2347784"/>
              <a:gd name="connsiteX8" fmla="*/ 3478485 w 4460847"/>
              <a:gd name="connsiteY8" fmla="*/ 747584 h 2347784"/>
              <a:gd name="connsiteX9" fmla="*/ 3132496 w 4460847"/>
              <a:gd name="connsiteY9" fmla="*/ 586946 h 2347784"/>
              <a:gd name="connsiteX10" fmla="*/ 2712366 w 4460847"/>
              <a:gd name="connsiteY10" fmla="*/ 457200 h 2347784"/>
              <a:gd name="connsiteX11" fmla="*/ 1390193 w 4460847"/>
              <a:gd name="connsiteY11" fmla="*/ 617838 h 2347784"/>
              <a:gd name="connsiteX12" fmla="*/ 1835036 w 4460847"/>
              <a:gd name="connsiteY12" fmla="*/ 500449 h 2347784"/>
              <a:gd name="connsiteX13" fmla="*/ 1390193 w 4460847"/>
              <a:gd name="connsiteY13" fmla="*/ 556054 h 2347784"/>
              <a:gd name="connsiteX14" fmla="*/ 976242 w 4460847"/>
              <a:gd name="connsiteY14" fmla="*/ 759941 h 2347784"/>
              <a:gd name="connsiteX15" fmla="*/ 679679 w 4460847"/>
              <a:gd name="connsiteY15" fmla="*/ 976184 h 2347784"/>
              <a:gd name="connsiteX16" fmla="*/ 444901 w 4460847"/>
              <a:gd name="connsiteY16" fmla="*/ 1229497 h 2347784"/>
              <a:gd name="connsiteX17" fmla="*/ 253371 w 4460847"/>
              <a:gd name="connsiteY17" fmla="*/ 1643449 h 2347784"/>
              <a:gd name="connsiteX18" fmla="*/ 407831 w 4460847"/>
              <a:gd name="connsiteY18" fmla="*/ 1161535 h 2347784"/>
              <a:gd name="connsiteX19" fmla="*/ 685858 w 4460847"/>
              <a:gd name="connsiteY19" fmla="*/ 883508 h 2347784"/>
              <a:gd name="connsiteX20" fmla="*/ 1025669 w 4460847"/>
              <a:gd name="connsiteY20" fmla="*/ 642552 h 2347784"/>
              <a:gd name="connsiteX21" fmla="*/ 1402550 w 4460847"/>
              <a:gd name="connsiteY21" fmla="*/ 469557 h 2347784"/>
              <a:gd name="connsiteX22" fmla="*/ 1841215 w 4460847"/>
              <a:gd name="connsiteY22" fmla="*/ 407773 h 2347784"/>
              <a:gd name="connsiteX23" fmla="*/ 2292236 w 4460847"/>
              <a:gd name="connsiteY23" fmla="*/ 457200 h 2347784"/>
              <a:gd name="connsiteX24" fmla="*/ 2749436 w 4460847"/>
              <a:gd name="connsiteY24" fmla="*/ 395416 h 2347784"/>
              <a:gd name="connsiteX25" fmla="*/ 3163388 w 4460847"/>
              <a:gd name="connsiteY25" fmla="*/ 525162 h 2347784"/>
              <a:gd name="connsiteX26" fmla="*/ 3521733 w 4460847"/>
              <a:gd name="connsiteY26" fmla="*/ 722870 h 2347784"/>
              <a:gd name="connsiteX27" fmla="*/ 3818296 w 4460847"/>
              <a:gd name="connsiteY27" fmla="*/ 1013254 h 2347784"/>
              <a:gd name="connsiteX28" fmla="*/ 4040717 w 4460847"/>
              <a:gd name="connsiteY28" fmla="*/ 1353065 h 2347784"/>
              <a:gd name="connsiteX29" fmla="*/ 4238425 w 4460847"/>
              <a:gd name="connsiteY29" fmla="*/ 1674341 h 2347784"/>
              <a:gd name="connsiteX30" fmla="*/ 4442312 w 4460847"/>
              <a:gd name="connsiteY30" fmla="*/ 2310714 h 2347784"/>
              <a:gd name="connsiteX31" fmla="*/ 4460847 w 4460847"/>
              <a:gd name="connsiteY31" fmla="*/ 0 h 2347784"/>
              <a:gd name="connsiteX32" fmla="*/ 49485 w 4460847"/>
              <a:gd name="connsiteY32" fmla="*/ 67963 h 2347784"/>
              <a:gd name="connsiteX33" fmla="*/ 58 w 4460847"/>
              <a:gd name="connsiteY33" fmla="*/ 2347784 h 2347784"/>
              <a:gd name="connsiteX0" fmla="*/ 65 w 4460854"/>
              <a:gd name="connsiteY0" fmla="*/ 2347784 h 2347784"/>
              <a:gd name="connsiteX1" fmla="*/ 457265 w 4460854"/>
              <a:gd name="connsiteY1" fmla="*/ 1346887 h 2347784"/>
              <a:gd name="connsiteX2" fmla="*/ 679686 w 4460854"/>
              <a:gd name="connsiteY2" fmla="*/ 1081216 h 2347784"/>
              <a:gd name="connsiteX3" fmla="*/ 1013319 w 4460854"/>
              <a:gd name="connsiteY3" fmla="*/ 821724 h 2347784"/>
              <a:gd name="connsiteX4" fmla="*/ 2737086 w 4460854"/>
              <a:gd name="connsiteY4" fmla="*/ 525162 h 2347784"/>
              <a:gd name="connsiteX5" fmla="*/ 3107789 w 4460854"/>
              <a:gd name="connsiteY5" fmla="*/ 654908 h 2347784"/>
              <a:gd name="connsiteX6" fmla="*/ 3472313 w 4460854"/>
              <a:gd name="connsiteY6" fmla="*/ 834081 h 2347784"/>
              <a:gd name="connsiteX7" fmla="*/ 3793589 w 4460854"/>
              <a:gd name="connsiteY7" fmla="*/ 1087395 h 2347784"/>
              <a:gd name="connsiteX8" fmla="*/ 3478492 w 4460854"/>
              <a:gd name="connsiteY8" fmla="*/ 747584 h 2347784"/>
              <a:gd name="connsiteX9" fmla="*/ 3132503 w 4460854"/>
              <a:gd name="connsiteY9" fmla="*/ 586946 h 2347784"/>
              <a:gd name="connsiteX10" fmla="*/ 2712373 w 4460854"/>
              <a:gd name="connsiteY10" fmla="*/ 457200 h 2347784"/>
              <a:gd name="connsiteX11" fmla="*/ 1390200 w 4460854"/>
              <a:gd name="connsiteY11" fmla="*/ 617838 h 2347784"/>
              <a:gd name="connsiteX12" fmla="*/ 1835043 w 4460854"/>
              <a:gd name="connsiteY12" fmla="*/ 500449 h 2347784"/>
              <a:gd name="connsiteX13" fmla="*/ 1390200 w 4460854"/>
              <a:gd name="connsiteY13" fmla="*/ 556054 h 2347784"/>
              <a:gd name="connsiteX14" fmla="*/ 976249 w 4460854"/>
              <a:gd name="connsiteY14" fmla="*/ 759941 h 2347784"/>
              <a:gd name="connsiteX15" fmla="*/ 679686 w 4460854"/>
              <a:gd name="connsiteY15" fmla="*/ 976184 h 2347784"/>
              <a:gd name="connsiteX16" fmla="*/ 444908 w 4460854"/>
              <a:gd name="connsiteY16" fmla="*/ 1229497 h 2347784"/>
              <a:gd name="connsiteX17" fmla="*/ 253378 w 4460854"/>
              <a:gd name="connsiteY17" fmla="*/ 1643449 h 2347784"/>
              <a:gd name="connsiteX18" fmla="*/ 407838 w 4460854"/>
              <a:gd name="connsiteY18" fmla="*/ 1161535 h 2347784"/>
              <a:gd name="connsiteX19" fmla="*/ 685865 w 4460854"/>
              <a:gd name="connsiteY19" fmla="*/ 883508 h 2347784"/>
              <a:gd name="connsiteX20" fmla="*/ 1025676 w 4460854"/>
              <a:gd name="connsiteY20" fmla="*/ 642552 h 2347784"/>
              <a:gd name="connsiteX21" fmla="*/ 1402557 w 4460854"/>
              <a:gd name="connsiteY21" fmla="*/ 469557 h 2347784"/>
              <a:gd name="connsiteX22" fmla="*/ 1841222 w 4460854"/>
              <a:gd name="connsiteY22" fmla="*/ 407773 h 2347784"/>
              <a:gd name="connsiteX23" fmla="*/ 2292243 w 4460854"/>
              <a:gd name="connsiteY23" fmla="*/ 457200 h 2347784"/>
              <a:gd name="connsiteX24" fmla="*/ 2749443 w 4460854"/>
              <a:gd name="connsiteY24" fmla="*/ 395416 h 2347784"/>
              <a:gd name="connsiteX25" fmla="*/ 3163395 w 4460854"/>
              <a:gd name="connsiteY25" fmla="*/ 525162 h 2347784"/>
              <a:gd name="connsiteX26" fmla="*/ 3521740 w 4460854"/>
              <a:gd name="connsiteY26" fmla="*/ 722870 h 2347784"/>
              <a:gd name="connsiteX27" fmla="*/ 3818303 w 4460854"/>
              <a:gd name="connsiteY27" fmla="*/ 1013254 h 2347784"/>
              <a:gd name="connsiteX28" fmla="*/ 4040724 w 4460854"/>
              <a:gd name="connsiteY28" fmla="*/ 1353065 h 2347784"/>
              <a:gd name="connsiteX29" fmla="*/ 4238432 w 4460854"/>
              <a:gd name="connsiteY29" fmla="*/ 1674341 h 2347784"/>
              <a:gd name="connsiteX30" fmla="*/ 4442319 w 4460854"/>
              <a:gd name="connsiteY30" fmla="*/ 2310714 h 2347784"/>
              <a:gd name="connsiteX31" fmla="*/ 4460854 w 4460854"/>
              <a:gd name="connsiteY31" fmla="*/ 0 h 2347784"/>
              <a:gd name="connsiteX32" fmla="*/ 43314 w 4460854"/>
              <a:gd name="connsiteY32" fmla="*/ 24714 h 2347784"/>
              <a:gd name="connsiteX33" fmla="*/ 65 w 4460854"/>
              <a:gd name="connsiteY33" fmla="*/ 2347784 h 2347784"/>
              <a:gd name="connsiteX0" fmla="*/ 74 w 4460863"/>
              <a:gd name="connsiteY0" fmla="*/ 2347784 h 2347784"/>
              <a:gd name="connsiteX1" fmla="*/ 457274 w 4460863"/>
              <a:gd name="connsiteY1" fmla="*/ 1346887 h 2347784"/>
              <a:gd name="connsiteX2" fmla="*/ 679695 w 4460863"/>
              <a:gd name="connsiteY2" fmla="*/ 1081216 h 2347784"/>
              <a:gd name="connsiteX3" fmla="*/ 1013328 w 4460863"/>
              <a:gd name="connsiteY3" fmla="*/ 821724 h 2347784"/>
              <a:gd name="connsiteX4" fmla="*/ 2737095 w 4460863"/>
              <a:gd name="connsiteY4" fmla="*/ 525162 h 2347784"/>
              <a:gd name="connsiteX5" fmla="*/ 3107798 w 4460863"/>
              <a:gd name="connsiteY5" fmla="*/ 654908 h 2347784"/>
              <a:gd name="connsiteX6" fmla="*/ 3472322 w 4460863"/>
              <a:gd name="connsiteY6" fmla="*/ 834081 h 2347784"/>
              <a:gd name="connsiteX7" fmla="*/ 3793598 w 4460863"/>
              <a:gd name="connsiteY7" fmla="*/ 1087395 h 2347784"/>
              <a:gd name="connsiteX8" fmla="*/ 3478501 w 4460863"/>
              <a:gd name="connsiteY8" fmla="*/ 747584 h 2347784"/>
              <a:gd name="connsiteX9" fmla="*/ 3132512 w 4460863"/>
              <a:gd name="connsiteY9" fmla="*/ 586946 h 2347784"/>
              <a:gd name="connsiteX10" fmla="*/ 2712382 w 4460863"/>
              <a:gd name="connsiteY10" fmla="*/ 457200 h 2347784"/>
              <a:gd name="connsiteX11" fmla="*/ 1390209 w 4460863"/>
              <a:gd name="connsiteY11" fmla="*/ 617838 h 2347784"/>
              <a:gd name="connsiteX12" fmla="*/ 1835052 w 4460863"/>
              <a:gd name="connsiteY12" fmla="*/ 500449 h 2347784"/>
              <a:gd name="connsiteX13" fmla="*/ 1390209 w 4460863"/>
              <a:gd name="connsiteY13" fmla="*/ 556054 h 2347784"/>
              <a:gd name="connsiteX14" fmla="*/ 976258 w 4460863"/>
              <a:gd name="connsiteY14" fmla="*/ 759941 h 2347784"/>
              <a:gd name="connsiteX15" fmla="*/ 679695 w 4460863"/>
              <a:gd name="connsiteY15" fmla="*/ 976184 h 2347784"/>
              <a:gd name="connsiteX16" fmla="*/ 444917 w 4460863"/>
              <a:gd name="connsiteY16" fmla="*/ 1229497 h 2347784"/>
              <a:gd name="connsiteX17" fmla="*/ 253387 w 4460863"/>
              <a:gd name="connsiteY17" fmla="*/ 1643449 h 2347784"/>
              <a:gd name="connsiteX18" fmla="*/ 407847 w 4460863"/>
              <a:gd name="connsiteY18" fmla="*/ 1161535 h 2347784"/>
              <a:gd name="connsiteX19" fmla="*/ 685874 w 4460863"/>
              <a:gd name="connsiteY19" fmla="*/ 883508 h 2347784"/>
              <a:gd name="connsiteX20" fmla="*/ 1025685 w 4460863"/>
              <a:gd name="connsiteY20" fmla="*/ 642552 h 2347784"/>
              <a:gd name="connsiteX21" fmla="*/ 1402566 w 4460863"/>
              <a:gd name="connsiteY21" fmla="*/ 469557 h 2347784"/>
              <a:gd name="connsiteX22" fmla="*/ 1841231 w 4460863"/>
              <a:gd name="connsiteY22" fmla="*/ 407773 h 2347784"/>
              <a:gd name="connsiteX23" fmla="*/ 2292252 w 4460863"/>
              <a:gd name="connsiteY23" fmla="*/ 457200 h 2347784"/>
              <a:gd name="connsiteX24" fmla="*/ 2749452 w 4460863"/>
              <a:gd name="connsiteY24" fmla="*/ 395416 h 2347784"/>
              <a:gd name="connsiteX25" fmla="*/ 3163404 w 4460863"/>
              <a:gd name="connsiteY25" fmla="*/ 525162 h 2347784"/>
              <a:gd name="connsiteX26" fmla="*/ 3521749 w 4460863"/>
              <a:gd name="connsiteY26" fmla="*/ 722870 h 2347784"/>
              <a:gd name="connsiteX27" fmla="*/ 3818312 w 4460863"/>
              <a:gd name="connsiteY27" fmla="*/ 1013254 h 2347784"/>
              <a:gd name="connsiteX28" fmla="*/ 4040733 w 4460863"/>
              <a:gd name="connsiteY28" fmla="*/ 1353065 h 2347784"/>
              <a:gd name="connsiteX29" fmla="*/ 4238441 w 4460863"/>
              <a:gd name="connsiteY29" fmla="*/ 1674341 h 2347784"/>
              <a:gd name="connsiteX30" fmla="*/ 4442328 w 4460863"/>
              <a:gd name="connsiteY30" fmla="*/ 2310714 h 2347784"/>
              <a:gd name="connsiteX31" fmla="*/ 4460863 w 4460863"/>
              <a:gd name="connsiteY31" fmla="*/ 0 h 2347784"/>
              <a:gd name="connsiteX32" fmla="*/ 37144 w 4460863"/>
              <a:gd name="connsiteY32" fmla="*/ 6179 h 2347784"/>
              <a:gd name="connsiteX33" fmla="*/ 74 w 4460863"/>
              <a:gd name="connsiteY33" fmla="*/ 2347784 h 2347784"/>
              <a:gd name="connsiteX0" fmla="*/ 178 w 4460967"/>
              <a:gd name="connsiteY0" fmla="*/ 2347784 h 2347784"/>
              <a:gd name="connsiteX1" fmla="*/ 457378 w 4460967"/>
              <a:gd name="connsiteY1" fmla="*/ 1346887 h 2347784"/>
              <a:gd name="connsiteX2" fmla="*/ 679799 w 4460967"/>
              <a:gd name="connsiteY2" fmla="*/ 1081216 h 2347784"/>
              <a:gd name="connsiteX3" fmla="*/ 1013432 w 4460967"/>
              <a:gd name="connsiteY3" fmla="*/ 821724 h 2347784"/>
              <a:gd name="connsiteX4" fmla="*/ 2737199 w 4460967"/>
              <a:gd name="connsiteY4" fmla="*/ 525162 h 2347784"/>
              <a:gd name="connsiteX5" fmla="*/ 3107902 w 4460967"/>
              <a:gd name="connsiteY5" fmla="*/ 654908 h 2347784"/>
              <a:gd name="connsiteX6" fmla="*/ 3472426 w 4460967"/>
              <a:gd name="connsiteY6" fmla="*/ 834081 h 2347784"/>
              <a:gd name="connsiteX7" fmla="*/ 3793702 w 4460967"/>
              <a:gd name="connsiteY7" fmla="*/ 1087395 h 2347784"/>
              <a:gd name="connsiteX8" fmla="*/ 3478605 w 4460967"/>
              <a:gd name="connsiteY8" fmla="*/ 747584 h 2347784"/>
              <a:gd name="connsiteX9" fmla="*/ 3132616 w 4460967"/>
              <a:gd name="connsiteY9" fmla="*/ 586946 h 2347784"/>
              <a:gd name="connsiteX10" fmla="*/ 2712486 w 4460967"/>
              <a:gd name="connsiteY10" fmla="*/ 457200 h 2347784"/>
              <a:gd name="connsiteX11" fmla="*/ 1390313 w 4460967"/>
              <a:gd name="connsiteY11" fmla="*/ 617838 h 2347784"/>
              <a:gd name="connsiteX12" fmla="*/ 1835156 w 4460967"/>
              <a:gd name="connsiteY12" fmla="*/ 500449 h 2347784"/>
              <a:gd name="connsiteX13" fmla="*/ 1390313 w 4460967"/>
              <a:gd name="connsiteY13" fmla="*/ 556054 h 2347784"/>
              <a:gd name="connsiteX14" fmla="*/ 976362 w 4460967"/>
              <a:gd name="connsiteY14" fmla="*/ 759941 h 2347784"/>
              <a:gd name="connsiteX15" fmla="*/ 679799 w 4460967"/>
              <a:gd name="connsiteY15" fmla="*/ 976184 h 2347784"/>
              <a:gd name="connsiteX16" fmla="*/ 445021 w 4460967"/>
              <a:gd name="connsiteY16" fmla="*/ 1229497 h 2347784"/>
              <a:gd name="connsiteX17" fmla="*/ 253491 w 4460967"/>
              <a:gd name="connsiteY17" fmla="*/ 1643449 h 2347784"/>
              <a:gd name="connsiteX18" fmla="*/ 407951 w 4460967"/>
              <a:gd name="connsiteY18" fmla="*/ 1161535 h 2347784"/>
              <a:gd name="connsiteX19" fmla="*/ 685978 w 4460967"/>
              <a:gd name="connsiteY19" fmla="*/ 883508 h 2347784"/>
              <a:gd name="connsiteX20" fmla="*/ 1025789 w 4460967"/>
              <a:gd name="connsiteY20" fmla="*/ 642552 h 2347784"/>
              <a:gd name="connsiteX21" fmla="*/ 1402670 w 4460967"/>
              <a:gd name="connsiteY21" fmla="*/ 469557 h 2347784"/>
              <a:gd name="connsiteX22" fmla="*/ 1841335 w 4460967"/>
              <a:gd name="connsiteY22" fmla="*/ 407773 h 2347784"/>
              <a:gd name="connsiteX23" fmla="*/ 2292356 w 4460967"/>
              <a:gd name="connsiteY23" fmla="*/ 457200 h 2347784"/>
              <a:gd name="connsiteX24" fmla="*/ 2749556 w 4460967"/>
              <a:gd name="connsiteY24" fmla="*/ 395416 h 2347784"/>
              <a:gd name="connsiteX25" fmla="*/ 3163508 w 4460967"/>
              <a:gd name="connsiteY25" fmla="*/ 525162 h 2347784"/>
              <a:gd name="connsiteX26" fmla="*/ 3521853 w 4460967"/>
              <a:gd name="connsiteY26" fmla="*/ 722870 h 2347784"/>
              <a:gd name="connsiteX27" fmla="*/ 3818416 w 4460967"/>
              <a:gd name="connsiteY27" fmla="*/ 1013254 h 2347784"/>
              <a:gd name="connsiteX28" fmla="*/ 4040837 w 4460967"/>
              <a:gd name="connsiteY28" fmla="*/ 1353065 h 2347784"/>
              <a:gd name="connsiteX29" fmla="*/ 4238545 w 4460967"/>
              <a:gd name="connsiteY29" fmla="*/ 1674341 h 2347784"/>
              <a:gd name="connsiteX30" fmla="*/ 4442432 w 4460967"/>
              <a:gd name="connsiteY30" fmla="*/ 2310714 h 2347784"/>
              <a:gd name="connsiteX31" fmla="*/ 4460967 w 4460967"/>
              <a:gd name="connsiteY31" fmla="*/ 0 h 2347784"/>
              <a:gd name="connsiteX32" fmla="*/ 12535 w 4460967"/>
              <a:gd name="connsiteY32" fmla="*/ 6179 h 2347784"/>
              <a:gd name="connsiteX33" fmla="*/ 178 w 4460967"/>
              <a:gd name="connsiteY33" fmla="*/ 2347784 h 2347784"/>
              <a:gd name="connsiteX0" fmla="*/ 6179 w 4466968"/>
              <a:gd name="connsiteY0" fmla="*/ 2347784 h 2347784"/>
              <a:gd name="connsiteX1" fmla="*/ 463379 w 4466968"/>
              <a:gd name="connsiteY1" fmla="*/ 1346887 h 2347784"/>
              <a:gd name="connsiteX2" fmla="*/ 685800 w 4466968"/>
              <a:gd name="connsiteY2" fmla="*/ 1081216 h 2347784"/>
              <a:gd name="connsiteX3" fmla="*/ 1019433 w 4466968"/>
              <a:gd name="connsiteY3" fmla="*/ 821724 h 2347784"/>
              <a:gd name="connsiteX4" fmla="*/ 2743200 w 4466968"/>
              <a:gd name="connsiteY4" fmla="*/ 525162 h 2347784"/>
              <a:gd name="connsiteX5" fmla="*/ 3113903 w 4466968"/>
              <a:gd name="connsiteY5" fmla="*/ 654908 h 2347784"/>
              <a:gd name="connsiteX6" fmla="*/ 3478427 w 4466968"/>
              <a:gd name="connsiteY6" fmla="*/ 834081 h 2347784"/>
              <a:gd name="connsiteX7" fmla="*/ 3799703 w 4466968"/>
              <a:gd name="connsiteY7" fmla="*/ 1087395 h 2347784"/>
              <a:gd name="connsiteX8" fmla="*/ 3484606 w 4466968"/>
              <a:gd name="connsiteY8" fmla="*/ 747584 h 2347784"/>
              <a:gd name="connsiteX9" fmla="*/ 3138617 w 4466968"/>
              <a:gd name="connsiteY9" fmla="*/ 586946 h 2347784"/>
              <a:gd name="connsiteX10" fmla="*/ 2718487 w 4466968"/>
              <a:gd name="connsiteY10" fmla="*/ 457200 h 2347784"/>
              <a:gd name="connsiteX11" fmla="*/ 1396314 w 4466968"/>
              <a:gd name="connsiteY11" fmla="*/ 617838 h 2347784"/>
              <a:gd name="connsiteX12" fmla="*/ 1841157 w 4466968"/>
              <a:gd name="connsiteY12" fmla="*/ 500449 h 2347784"/>
              <a:gd name="connsiteX13" fmla="*/ 1396314 w 4466968"/>
              <a:gd name="connsiteY13" fmla="*/ 556054 h 2347784"/>
              <a:gd name="connsiteX14" fmla="*/ 982363 w 4466968"/>
              <a:gd name="connsiteY14" fmla="*/ 759941 h 2347784"/>
              <a:gd name="connsiteX15" fmla="*/ 685800 w 4466968"/>
              <a:gd name="connsiteY15" fmla="*/ 976184 h 2347784"/>
              <a:gd name="connsiteX16" fmla="*/ 451022 w 4466968"/>
              <a:gd name="connsiteY16" fmla="*/ 1229497 h 2347784"/>
              <a:gd name="connsiteX17" fmla="*/ 259492 w 4466968"/>
              <a:gd name="connsiteY17" fmla="*/ 1643449 h 2347784"/>
              <a:gd name="connsiteX18" fmla="*/ 413952 w 4466968"/>
              <a:gd name="connsiteY18" fmla="*/ 1161535 h 2347784"/>
              <a:gd name="connsiteX19" fmla="*/ 691979 w 4466968"/>
              <a:gd name="connsiteY19" fmla="*/ 883508 h 2347784"/>
              <a:gd name="connsiteX20" fmla="*/ 1031790 w 4466968"/>
              <a:gd name="connsiteY20" fmla="*/ 642552 h 2347784"/>
              <a:gd name="connsiteX21" fmla="*/ 1408671 w 4466968"/>
              <a:gd name="connsiteY21" fmla="*/ 469557 h 2347784"/>
              <a:gd name="connsiteX22" fmla="*/ 1847336 w 4466968"/>
              <a:gd name="connsiteY22" fmla="*/ 407773 h 2347784"/>
              <a:gd name="connsiteX23" fmla="*/ 2298357 w 4466968"/>
              <a:gd name="connsiteY23" fmla="*/ 457200 h 2347784"/>
              <a:gd name="connsiteX24" fmla="*/ 2755557 w 4466968"/>
              <a:gd name="connsiteY24" fmla="*/ 395416 h 2347784"/>
              <a:gd name="connsiteX25" fmla="*/ 3169509 w 4466968"/>
              <a:gd name="connsiteY25" fmla="*/ 525162 h 2347784"/>
              <a:gd name="connsiteX26" fmla="*/ 3527854 w 4466968"/>
              <a:gd name="connsiteY26" fmla="*/ 722870 h 2347784"/>
              <a:gd name="connsiteX27" fmla="*/ 3824417 w 4466968"/>
              <a:gd name="connsiteY27" fmla="*/ 1013254 h 2347784"/>
              <a:gd name="connsiteX28" fmla="*/ 4046838 w 4466968"/>
              <a:gd name="connsiteY28" fmla="*/ 1353065 h 2347784"/>
              <a:gd name="connsiteX29" fmla="*/ 4244546 w 4466968"/>
              <a:gd name="connsiteY29" fmla="*/ 1674341 h 2347784"/>
              <a:gd name="connsiteX30" fmla="*/ 4448433 w 4466968"/>
              <a:gd name="connsiteY30" fmla="*/ 2310714 h 2347784"/>
              <a:gd name="connsiteX31" fmla="*/ 4466968 w 4466968"/>
              <a:gd name="connsiteY31" fmla="*/ 0 h 2347784"/>
              <a:gd name="connsiteX32" fmla="*/ 0 w 4466968"/>
              <a:gd name="connsiteY32" fmla="*/ 6179 h 2347784"/>
              <a:gd name="connsiteX33" fmla="*/ 6179 w 4466968"/>
              <a:gd name="connsiteY33" fmla="*/ 2347784 h 2347784"/>
              <a:gd name="connsiteX0" fmla="*/ 6179 w 4448433"/>
              <a:gd name="connsiteY0" fmla="*/ 2347784 h 2347784"/>
              <a:gd name="connsiteX1" fmla="*/ 463379 w 4448433"/>
              <a:gd name="connsiteY1" fmla="*/ 1346887 h 2347784"/>
              <a:gd name="connsiteX2" fmla="*/ 685800 w 4448433"/>
              <a:gd name="connsiteY2" fmla="*/ 1081216 h 2347784"/>
              <a:gd name="connsiteX3" fmla="*/ 1019433 w 4448433"/>
              <a:gd name="connsiteY3" fmla="*/ 821724 h 2347784"/>
              <a:gd name="connsiteX4" fmla="*/ 2743200 w 4448433"/>
              <a:gd name="connsiteY4" fmla="*/ 525162 h 2347784"/>
              <a:gd name="connsiteX5" fmla="*/ 3113903 w 4448433"/>
              <a:gd name="connsiteY5" fmla="*/ 654908 h 2347784"/>
              <a:gd name="connsiteX6" fmla="*/ 3478427 w 4448433"/>
              <a:gd name="connsiteY6" fmla="*/ 834081 h 2347784"/>
              <a:gd name="connsiteX7" fmla="*/ 3799703 w 4448433"/>
              <a:gd name="connsiteY7" fmla="*/ 1087395 h 2347784"/>
              <a:gd name="connsiteX8" fmla="*/ 3484606 w 4448433"/>
              <a:gd name="connsiteY8" fmla="*/ 747584 h 2347784"/>
              <a:gd name="connsiteX9" fmla="*/ 3138617 w 4448433"/>
              <a:gd name="connsiteY9" fmla="*/ 586946 h 2347784"/>
              <a:gd name="connsiteX10" fmla="*/ 2718487 w 4448433"/>
              <a:gd name="connsiteY10" fmla="*/ 457200 h 2347784"/>
              <a:gd name="connsiteX11" fmla="*/ 1396314 w 4448433"/>
              <a:gd name="connsiteY11" fmla="*/ 617838 h 2347784"/>
              <a:gd name="connsiteX12" fmla="*/ 1841157 w 4448433"/>
              <a:gd name="connsiteY12" fmla="*/ 500449 h 2347784"/>
              <a:gd name="connsiteX13" fmla="*/ 1396314 w 4448433"/>
              <a:gd name="connsiteY13" fmla="*/ 556054 h 2347784"/>
              <a:gd name="connsiteX14" fmla="*/ 982363 w 4448433"/>
              <a:gd name="connsiteY14" fmla="*/ 759941 h 2347784"/>
              <a:gd name="connsiteX15" fmla="*/ 685800 w 4448433"/>
              <a:gd name="connsiteY15" fmla="*/ 976184 h 2347784"/>
              <a:gd name="connsiteX16" fmla="*/ 451022 w 4448433"/>
              <a:gd name="connsiteY16" fmla="*/ 1229497 h 2347784"/>
              <a:gd name="connsiteX17" fmla="*/ 259492 w 4448433"/>
              <a:gd name="connsiteY17" fmla="*/ 1643449 h 2347784"/>
              <a:gd name="connsiteX18" fmla="*/ 413952 w 4448433"/>
              <a:gd name="connsiteY18" fmla="*/ 1161535 h 2347784"/>
              <a:gd name="connsiteX19" fmla="*/ 691979 w 4448433"/>
              <a:gd name="connsiteY19" fmla="*/ 883508 h 2347784"/>
              <a:gd name="connsiteX20" fmla="*/ 1031790 w 4448433"/>
              <a:gd name="connsiteY20" fmla="*/ 642552 h 2347784"/>
              <a:gd name="connsiteX21" fmla="*/ 1408671 w 4448433"/>
              <a:gd name="connsiteY21" fmla="*/ 469557 h 2347784"/>
              <a:gd name="connsiteX22" fmla="*/ 1847336 w 4448433"/>
              <a:gd name="connsiteY22" fmla="*/ 407773 h 2347784"/>
              <a:gd name="connsiteX23" fmla="*/ 2298357 w 4448433"/>
              <a:gd name="connsiteY23" fmla="*/ 457200 h 2347784"/>
              <a:gd name="connsiteX24" fmla="*/ 2755557 w 4448433"/>
              <a:gd name="connsiteY24" fmla="*/ 395416 h 2347784"/>
              <a:gd name="connsiteX25" fmla="*/ 3169509 w 4448433"/>
              <a:gd name="connsiteY25" fmla="*/ 525162 h 2347784"/>
              <a:gd name="connsiteX26" fmla="*/ 3527854 w 4448433"/>
              <a:gd name="connsiteY26" fmla="*/ 722870 h 2347784"/>
              <a:gd name="connsiteX27" fmla="*/ 3824417 w 4448433"/>
              <a:gd name="connsiteY27" fmla="*/ 1013254 h 2347784"/>
              <a:gd name="connsiteX28" fmla="*/ 4046838 w 4448433"/>
              <a:gd name="connsiteY28" fmla="*/ 1353065 h 2347784"/>
              <a:gd name="connsiteX29" fmla="*/ 4244546 w 4448433"/>
              <a:gd name="connsiteY29" fmla="*/ 1674341 h 2347784"/>
              <a:gd name="connsiteX30" fmla="*/ 4448433 w 4448433"/>
              <a:gd name="connsiteY30" fmla="*/ 2310714 h 2347784"/>
              <a:gd name="connsiteX31" fmla="*/ 4448433 w 4448433"/>
              <a:gd name="connsiteY31" fmla="*/ 0 h 2347784"/>
              <a:gd name="connsiteX32" fmla="*/ 0 w 4448433"/>
              <a:gd name="connsiteY32" fmla="*/ 6179 h 2347784"/>
              <a:gd name="connsiteX33" fmla="*/ 6179 w 4448433"/>
              <a:gd name="connsiteY33" fmla="*/ 2347784 h 2347784"/>
              <a:gd name="connsiteX0" fmla="*/ 6179 w 4448433"/>
              <a:gd name="connsiteY0" fmla="*/ 2341605 h 2341605"/>
              <a:gd name="connsiteX1" fmla="*/ 463379 w 4448433"/>
              <a:gd name="connsiteY1" fmla="*/ 1340708 h 2341605"/>
              <a:gd name="connsiteX2" fmla="*/ 685800 w 4448433"/>
              <a:gd name="connsiteY2" fmla="*/ 1075037 h 2341605"/>
              <a:gd name="connsiteX3" fmla="*/ 1019433 w 4448433"/>
              <a:gd name="connsiteY3" fmla="*/ 815545 h 2341605"/>
              <a:gd name="connsiteX4" fmla="*/ 2743200 w 4448433"/>
              <a:gd name="connsiteY4" fmla="*/ 518983 h 2341605"/>
              <a:gd name="connsiteX5" fmla="*/ 3113903 w 4448433"/>
              <a:gd name="connsiteY5" fmla="*/ 648729 h 2341605"/>
              <a:gd name="connsiteX6" fmla="*/ 3478427 w 4448433"/>
              <a:gd name="connsiteY6" fmla="*/ 827902 h 2341605"/>
              <a:gd name="connsiteX7" fmla="*/ 3799703 w 4448433"/>
              <a:gd name="connsiteY7" fmla="*/ 1081216 h 2341605"/>
              <a:gd name="connsiteX8" fmla="*/ 3484606 w 4448433"/>
              <a:gd name="connsiteY8" fmla="*/ 741405 h 2341605"/>
              <a:gd name="connsiteX9" fmla="*/ 3138617 w 4448433"/>
              <a:gd name="connsiteY9" fmla="*/ 580767 h 2341605"/>
              <a:gd name="connsiteX10" fmla="*/ 2718487 w 4448433"/>
              <a:gd name="connsiteY10" fmla="*/ 451021 h 2341605"/>
              <a:gd name="connsiteX11" fmla="*/ 1396314 w 4448433"/>
              <a:gd name="connsiteY11" fmla="*/ 611659 h 2341605"/>
              <a:gd name="connsiteX12" fmla="*/ 1841157 w 4448433"/>
              <a:gd name="connsiteY12" fmla="*/ 494270 h 2341605"/>
              <a:gd name="connsiteX13" fmla="*/ 1396314 w 4448433"/>
              <a:gd name="connsiteY13" fmla="*/ 549875 h 2341605"/>
              <a:gd name="connsiteX14" fmla="*/ 982363 w 4448433"/>
              <a:gd name="connsiteY14" fmla="*/ 753762 h 2341605"/>
              <a:gd name="connsiteX15" fmla="*/ 685800 w 4448433"/>
              <a:gd name="connsiteY15" fmla="*/ 970005 h 2341605"/>
              <a:gd name="connsiteX16" fmla="*/ 451022 w 4448433"/>
              <a:gd name="connsiteY16" fmla="*/ 1223318 h 2341605"/>
              <a:gd name="connsiteX17" fmla="*/ 259492 w 4448433"/>
              <a:gd name="connsiteY17" fmla="*/ 1637270 h 2341605"/>
              <a:gd name="connsiteX18" fmla="*/ 413952 w 4448433"/>
              <a:gd name="connsiteY18" fmla="*/ 1155356 h 2341605"/>
              <a:gd name="connsiteX19" fmla="*/ 691979 w 4448433"/>
              <a:gd name="connsiteY19" fmla="*/ 877329 h 2341605"/>
              <a:gd name="connsiteX20" fmla="*/ 1031790 w 4448433"/>
              <a:gd name="connsiteY20" fmla="*/ 636373 h 2341605"/>
              <a:gd name="connsiteX21" fmla="*/ 1408671 w 4448433"/>
              <a:gd name="connsiteY21" fmla="*/ 463378 h 2341605"/>
              <a:gd name="connsiteX22" fmla="*/ 1847336 w 4448433"/>
              <a:gd name="connsiteY22" fmla="*/ 401594 h 2341605"/>
              <a:gd name="connsiteX23" fmla="*/ 2298357 w 4448433"/>
              <a:gd name="connsiteY23" fmla="*/ 451021 h 2341605"/>
              <a:gd name="connsiteX24" fmla="*/ 2755557 w 4448433"/>
              <a:gd name="connsiteY24" fmla="*/ 389237 h 2341605"/>
              <a:gd name="connsiteX25" fmla="*/ 3169509 w 4448433"/>
              <a:gd name="connsiteY25" fmla="*/ 518983 h 2341605"/>
              <a:gd name="connsiteX26" fmla="*/ 3527854 w 4448433"/>
              <a:gd name="connsiteY26" fmla="*/ 716691 h 2341605"/>
              <a:gd name="connsiteX27" fmla="*/ 3824417 w 4448433"/>
              <a:gd name="connsiteY27" fmla="*/ 1007075 h 2341605"/>
              <a:gd name="connsiteX28" fmla="*/ 4046838 w 4448433"/>
              <a:gd name="connsiteY28" fmla="*/ 1346886 h 2341605"/>
              <a:gd name="connsiteX29" fmla="*/ 4244546 w 4448433"/>
              <a:gd name="connsiteY29" fmla="*/ 1668162 h 2341605"/>
              <a:gd name="connsiteX30" fmla="*/ 4448433 w 4448433"/>
              <a:gd name="connsiteY30" fmla="*/ 2304535 h 2341605"/>
              <a:gd name="connsiteX31" fmla="*/ 4448433 w 4448433"/>
              <a:gd name="connsiteY31" fmla="*/ 18534 h 2341605"/>
              <a:gd name="connsiteX32" fmla="*/ 0 w 4448433"/>
              <a:gd name="connsiteY32" fmla="*/ 0 h 2341605"/>
              <a:gd name="connsiteX33" fmla="*/ 6179 w 4448433"/>
              <a:gd name="connsiteY33" fmla="*/ 2341605 h 2341605"/>
              <a:gd name="connsiteX0" fmla="*/ 6179 w 4454611"/>
              <a:gd name="connsiteY0" fmla="*/ 2347784 h 2347784"/>
              <a:gd name="connsiteX1" fmla="*/ 463379 w 4454611"/>
              <a:gd name="connsiteY1" fmla="*/ 1346887 h 2347784"/>
              <a:gd name="connsiteX2" fmla="*/ 685800 w 4454611"/>
              <a:gd name="connsiteY2" fmla="*/ 1081216 h 2347784"/>
              <a:gd name="connsiteX3" fmla="*/ 1019433 w 4454611"/>
              <a:gd name="connsiteY3" fmla="*/ 821724 h 2347784"/>
              <a:gd name="connsiteX4" fmla="*/ 2743200 w 4454611"/>
              <a:gd name="connsiteY4" fmla="*/ 525162 h 2347784"/>
              <a:gd name="connsiteX5" fmla="*/ 3113903 w 4454611"/>
              <a:gd name="connsiteY5" fmla="*/ 654908 h 2347784"/>
              <a:gd name="connsiteX6" fmla="*/ 3478427 w 4454611"/>
              <a:gd name="connsiteY6" fmla="*/ 834081 h 2347784"/>
              <a:gd name="connsiteX7" fmla="*/ 3799703 w 4454611"/>
              <a:gd name="connsiteY7" fmla="*/ 1087395 h 2347784"/>
              <a:gd name="connsiteX8" fmla="*/ 3484606 w 4454611"/>
              <a:gd name="connsiteY8" fmla="*/ 747584 h 2347784"/>
              <a:gd name="connsiteX9" fmla="*/ 3138617 w 4454611"/>
              <a:gd name="connsiteY9" fmla="*/ 586946 h 2347784"/>
              <a:gd name="connsiteX10" fmla="*/ 2718487 w 4454611"/>
              <a:gd name="connsiteY10" fmla="*/ 457200 h 2347784"/>
              <a:gd name="connsiteX11" fmla="*/ 1396314 w 4454611"/>
              <a:gd name="connsiteY11" fmla="*/ 617838 h 2347784"/>
              <a:gd name="connsiteX12" fmla="*/ 1841157 w 4454611"/>
              <a:gd name="connsiteY12" fmla="*/ 500449 h 2347784"/>
              <a:gd name="connsiteX13" fmla="*/ 1396314 w 4454611"/>
              <a:gd name="connsiteY13" fmla="*/ 556054 h 2347784"/>
              <a:gd name="connsiteX14" fmla="*/ 982363 w 4454611"/>
              <a:gd name="connsiteY14" fmla="*/ 759941 h 2347784"/>
              <a:gd name="connsiteX15" fmla="*/ 685800 w 4454611"/>
              <a:gd name="connsiteY15" fmla="*/ 976184 h 2347784"/>
              <a:gd name="connsiteX16" fmla="*/ 451022 w 4454611"/>
              <a:gd name="connsiteY16" fmla="*/ 1229497 h 2347784"/>
              <a:gd name="connsiteX17" fmla="*/ 259492 w 4454611"/>
              <a:gd name="connsiteY17" fmla="*/ 1643449 h 2347784"/>
              <a:gd name="connsiteX18" fmla="*/ 413952 w 4454611"/>
              <a:gd name="connsiteY18" fmla="*/ 1161535 h 2347784"/>
              <a:gd name="connsiteX19" fmla="*/ 691979 w 4454611"/>
              <a:gd name="connsiteY19" fmla="*/ 883508 h 2347784"/>
              <a:gd name="connsiteX20" fmla="*/ 1031790 w 4454611"/>
              <a:gd name="connsiteY20" fmla="*/ 642552 h 2347784"/>
              <a:gd name="connsiteX21" fmla="*/ 1408671 w 4454611"/>
              <a:gd name="connsiteY21" fmla="*/ 469557 h 2347784"/>
              <a:gd name="connsiteX22" fmla="*/ 1847336 w 4454611"/>
              <a:gd name="connsiteY22" fmla="*/ 407773 h 2347784"/>
              <a:gd name="connsiteX23" fmla="*/ 2298357 w 4454611"/>
              <a:gd name="connsiteY23" fmla="*/ 457200 h 2347784"/>
              <a:gd name="connsiteX24" fmla="*/ 2755557 w 4454611"/>
              <a:gd name="connsiteY24" fmla="*/ 395416 h 2347784"/>
              <a:gd name="connsiteX25" fmla="*/ 3169509 w 4454611"/>
              <a:gd name="connsiteY25" fmla="*/ 525162 h 2347784"/>
              <a:gd name="connsiteX26" fmla="*/ 3527854 w 4454611"/>
              <a:gd name="connsiteY26" fmla="*/ 722870 h 2347784"/>
              <a:gd name="connsiteX27" fmla="*/ 3824417 w 4454611"/>
              <a:gd name="connsiteY27" fmla="*/ 1013254 h 2347784"/>
              <a:gd name="connsiteX28" fmla="*/ 4046838 w 4454611"/>
              <a:gd name="connsiteY28" fmla="*/ 1353065 h 2347784"/>
              <a:gd name="connsiteX29" fmla="*/ 4244546 w 4454611"/>
              <a:gd name="connsiteY29" fmla="*/ 1674341 h 2347784"/>
              <a:gd name="connsiteX30" fmla="*/ 4448433 w 4454611"/>
              <a:gd name="connsiteY30" fmla="*/ 2310714 h 2347784"/>
              <a:gd name="connsiteX31" fmla="*/ 4454611 w 4454611"/>
              <a:gd name="connsiteY31" fmla="*/ 0 h 2347784"/>
              <a:gd name="connsiteX32" fmla="*/ 0 w 4454611"/>
              <a:gd name="connsiteY32" fmla="*/ 6179 h 2347784"/>
              <a:gd name="connsiteX33" fmla="*/ 6179 w 4454611"/>
              <a:gd name="connsiteY33" fmla="*/ 2347784 h 2347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454611" h="2347784">
                <a:moveTo>
                  <a:pt x="6179" y="2347784"/>
                </a:moveTo>
                <a:lnTo>
                  <a:pt x="463379" y="1346887"/>
                </a:lnTo>
                <a:lnTo>
                  <a:pt x="685800" y="1081216"/>
                </a:lnTo>
                <a:lnTo>
                  <a:pt x="1019433" y="821724"/>
                </a:lnTo>
                <a:lnTo>
                  <a:pt x="2743200" y="525162"/>
                </a:lnTo>
                <a:lnTo>
                  <a:pt x="3113903" y="654908"/>
                </a:lnTo>
                <a:lnTo>
                  <a:pt x="3478427" y="834081"/>
                </a:lnTo>
                <a:lnTo>
                  <a:pt x="3799703" y="1087395"/>
                </a:lnTo>
                <a:lnTo>
                  <a:pt x="3484606" y="747584"/>
                </a:lnTo>
                <a:lnTo>
                  <a:pt x="3138617" y="586946"/>
                </a:lnTo>
                <a:lnTo>
                  <a:pt x="2718487" y="457200"/>
                </a:lnTo>
                <a:lnTo>
                  <a:pt x="1396314" y="617838"/>
                </a:lnTo>
                <a:lnTo>
                  <a:pt x="1841157" y="500449"/>
                </a:lnTo>
                <a:lnTo>
                  <a:pt x="1396314" y="556054"/>
                </a:lnTo>
                <a:lnTo>
                  <a:pt x="982363" y="759941"/>
                </a:lnTo>
                <a:lnTo>
                  <a:pt x="685800" y="976184"/>
                </a:lnTo>
                <a:lnTo>
                  <a:pt x="451022" y="1229497"/>
                </a:lnTo>
                <a:lnTo>
                  <a:pt x="259492" y="1643449"/>
                </a:lnTo>
                <a:lnTo>
                  <a:pt x="413952" y="1161535"/>
                </a:lnTo>
                <a:lnTo>
                  <a:pt x="691979" y="883508"/>
                </a:lnTo>
                <a:lnTo>
                  <a:pt x="1031790" y="642552"/>
                </a:lnTo>
                <a:lnTo>
                  <a:pt x="1408671" y="469557"/>
                </a:lnTo>
                <a:lnTo>
                  <a:pt x="1847336" y="407773"/>
                </a:lnTo>
                <a:lnTo>
                  <a:pt x="2298357" y="457200"/>
                </a:lnTo>
                <a:lnTo>
                  <a:pt x="2755557" y="395416"/>
                </a:lnTo>
                <a:lnTo>
                  <a:pt x="3169509" y="525162"/>
                </a:lnTo>
                <a:lnTo>
                  <a:pt x="3527854" y="722870"/>
                </a:lnTo>
                <a:lnTo>
                  <a:pt x="3824417" y="1013254"/>
                </a:lnTo>
                <a:lnTo>
                  <a:pt x="4046838" y="1353065"/>
                </a:lnTo>
                <a:lnTo>
                  <a:pt x="4244546" y="1674341"/>
                </a:lnTo>
                <a:lnTo>
                  <a:pt x="4448433" y="2310714"/>
                </a:lnTo>
                <a:cubicBezTo>
                  <a:pt x="4450492" y="1540476"/>
                  <a:pt x="4452552" y="770238"/>
                  <a:pt x="4454611" y="0"/>
                </a:cubicBezTo>
                <a:lnTo>
                  <a:pt x="0" y="6179"/>
                </a:lnTo>
                <a:cubicBezTo>
                  <a:pt x="2059" y="780536"/>
                  <a:pt x="4120" y="1573427"/>
                  <a:pt x="6179" y="2347784"/>
                </a:cubicBezTo>
                <a:close/>
              </a:path>
            </a:pathLst>
          </a:custGeom>
          <a:solidFill>
            <a:srgbClr val="4747FB">
              <a:alpha val="43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719618" y="4471060"/>
            <a:ext cx="358564" cy="4421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911" y="4382869"/>
            <a:ext cx="98775" cy="11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070" y="5047012"/>
            <a:ext cx="138130" cy="10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Connector 23"/>
          <p:cNvCxnSpPr/>
          <p:nvPr/>
        </p:nvCxnSpPr>
        <p:spPr>
          <a:xfrm flipH="1">
            <a:off x="2909456" y="4946073"/>
            <a:ext cx="255318" cy="25531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2072176" y="4457266"/>
            <a:ext cx="844864" cy="7614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634692" y="4335003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CA" sz="1600" i="1" dirty="0"/>
          </a:p>
        </p:txBody>
      </p:sp>
      <p:sp>
        <p:nvSpPr>
          <p:cNvPr id="29" name="Rectangle 28"/>
          <p:cNvSpPr/>
          <p:nvPr/>
        </p:nvSpPr>
        <p:spPr>
          <a:xfrm>
            <a:off x="2372822" y="4522291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CA" sz="1600" i="1" dirty="0"/>
          </a:p>
        </p:txBody>
      </p:sp>
      <p:sp>
        <p:nvSpPr>
          <p:cNvPr id="30" name="Rectangle 29"/>
          <p:cNvSpPr/>
          <p:nvPr/>
        </p:nvSpPr>
        <p:spPr>
          <a:xfrm>
            <a:off x="3022818" y="5007032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CA" sz="1600" i="1" dirty="0"/>
          </a:p>
        </p:txBody>
      </p:sp>
      <p:sp>
        <p:nvSpPr>
          <p:cNvPr id="31" name="Rectangle 30"/>
          <p:cNvSpPr/>
          <p:nvPr/>
        </p:nvSpPr>
        <p:spPr>
          <a:xfrm>
            <a:off x="4689566" y="4433880"/>
            <a:ext cx="4024775" cy="1239807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The bends above </a:t>
            </a:r>
            <a:r>
              <a:rPr lang="en-CA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correspond to </a:t>
            </a:r>
            <a:r>
              <a:rPr lang="en-CA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spc="50" baseline="-25000" dirty="0" smtClean="0">
                <a:ln w="11430"/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>
              <a:defRPr/>
            </a:pPr>
            <a:r>
              <a:rPr lang="en-CA" spc="50" dirty="0">
                <a:ln w="11430"/>
                <a:latin typeface="Times New Roman" pitchFamily="18" charset="0"/>
                <a:cs typeface="Times New Roman" pitchFamily="18" charset="0"/>
              </a:rPr>
              <a:t>The bends </a:t>
            </a: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below </a:t>
            </a:r>
            <a:r>
              <a:rPr lang="en-CA" i="1" spc="50" dirty="0">
                <a:ln w="11430"/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CA" spc="50" dirty="0">
                <a:ln w="11430"/>
                <a:latin typeface="Times New Roman" pitchFamily="18" charset="0"/>
                <a:cs typeface="Times New Roman" pitchFamily="18" charset="0"/>
              </a:rPr>
              <a:t>correspond to </a:t>
            </a:r>
            <a:r>
              <a:rPr lang="en-CA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spc="50" baseline="-25000" dirty="0" smtClean="0">
                <a:ln w="11430"/>
                <a:latin typeface="Times New Roman" pitchFamily="18" charset="0"/>
                <a:cs typeface="Times New Roman" pitchFamily="18" charset="0"/>
              </a:rPr>
              <a:t>14</a:t>
            </a:r>
            <a:endParaRPr lang="en-CA" spc="50" baseline="-25000" dirty="0">
              <a:ln w="11430"/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CA" spc="50" baseline="-2500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CA" i="1" spc="50" baseline="-2500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A drawing with 3</a:t>
            </a:r>
            <a:r>
              <a:rPr lang="en-CA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CA" i="1" spc="50" dirty="0" smtClean="0">
                <a:ln w="11430"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(1) bends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739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52322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Thickness-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spc="50" dirty="0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pc="50" dirty="0">
                <a:ln w="11430"/>
                <a:latin typeface="Times New Roman" pitchFamily="18" charset="0"/>
                <a:cs typeface="Times New Roman" pitchFamily="18" charset="0"/>
              </a:rPr>
              <a:t> layers, Bend Complexity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2.5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  <a:endParaRPr lang="en-CA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90" y="1580605"/>
            <a:ext cx="4388033" cy="2110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/>
          <p:cNvSpPr/>
          <p:nvPr/>
        </p:nvSpPr>
        <p:spPr>
          <a:xfrm>
            <a:off x="3483864" y="1901952"/>
            <a:ext cx="768096" cy="310896"/>
          </a:xfrm>
          <a:custGeom>
            <a:avLst/>
            <a:gdLst>
              <a:gd name="connsiteX0" fmla="*/ 0 w 1042416"/>
              <a:gd name="connsiteY0" fmla="*/ 0 h 589788"/>
              <a:gd name="connsiteX1" fmla="*/ 420624 w 1042416"/>
              <a:gd name="connsiteY1" fmla="*/ 132588 h 589788"/>
              <a:gd name="connsiteX2" fmla="*/ 768096 w 1042416"/>
              <a:gd name="connsiteY2" fmla="*/ 310896 h 589788"/>
              <a:gd name="connsiteX3" fmla="*/ 1042416 w 1042416"/>
              <a:gd name="connsiteY3" fmla="*/ 589788 h 589788"/>
              <a:gd name="connsiteX4" fmla="*/ 1042416 w 1042416"/>
              <a:gd name="connsiteY4" fmla="*/ 589788 h 589788"/>
              <a:gd name="connsiteX0" fmla="*/ 0 w 1042416"/>
              <a:gd name="connsiteY0" fmla="*/ 0 h 589788"/>
              <a:gd name="connsiteX1" fmla="*/ 420624 w 1042416"/>
              <a:gd name="connsiteY1" fmla="*/ 132588 h 589788"/>
              <a:gd name="connsiteX2" fmla="*/ 768096 w 1042416"/>
              <a:gd name="connsiteY2" fmla="*/ 310896 h 589788"/>
              <a:gd name="connsiteX3" fmla="*/ 1042416 w 1042416"/>
              <a:gd name="connsiteY3" fmla="*/ 589788 h 589788"/>
              <a:gd name="connsiteX0" fmla="*/ 0 w 768096"/>
              <a:gd name="connsiteY0" fmla="*/ 0 h 310896"/>
              <a:gd name="connsiteX1" fmla="*/ 420624 w 768096"/>
              <a:gd name="connsiteY1" fmla="*/ 132588 h 310896"/>
              <a:gd name="connsiteX2" fmla="*/ 768096 w 768096"/>
              <a:gd name="connsiteY2" fmla="*/ 310896 h 310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8096" h="310896">
                <a:moveTo>
                  <a:pt x="0" y="0"/>
                </a:moveTo>
                <a:lnTo>
                  <a:pt x="420624" y="132588"/>
                </a:lnTo>
                <a:lnTo>
                  <a:pt x="768096" y="310896"/>
                </a:lnTo>
              </a:path>
            </a:pathLst>
          </a:custGeom>
          <a:noFill/>
          <a:ln>
            <a:solidFill>
              <a:srgbClr val="FF0000">
                <a:alpha val="6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Freeform 8"/>
          <p:cNvSpPr/>
          <p:nvPr/>
        </p:nvSpPr>
        <p:spPr>
          <a:xfrm>
            <a:off x="3479292" y="1824228"/>
            <a:ext cx="1065276" cy="612648"/>
          </a:xfrm>
          <a:custGeom>
            <a:avLst/>
            <a:gdLst>
              <a:gd name="connsiteX0" fmla="*/ 0 w 1307592"/>
              <a:gd name="connsiteY0" fmla="*/ 0 h 950976"/>
              <a:gd name="connsiteX1" fmla="*/ 402336 w 1307592"/>
              <a:gd name="connsiteY1" fmla="*/ 132588 h 950976"/>
              <a:gd name="connsiteX2" fmla="*/ 786384 w 1307592"/>
              <a:gd name="connsiteY2" fmla="*/ 338328 h 950976"/>
              <a:gd name="connsiteX3" fmla="*/ 1065276 w 1307592"/>
              <a:gd name="connsiteY3" fmla="*/ 612648 h 950976"/>
              <a:gd name="connsiteX4" fmla="*/ 1307592 w 1307592"/>
              <a:gd name="connsiteY4" fmla="*/ 950976 h 950976"/>
              <a:gd name="connsiteX0" fmla="*/ 0 w 1065276"/>
              <a:gd name="connsiteY0" fmla="*/ 0 h 612648"/>
              <a:gd name="connsiteX1" fmla="*/ 402336 w 1065276"/>
              <a:gd name="connsiteY1" fmla="*/ 132588 h 612648"/>
              <a:gd name="connsiteX2" fmla="*/ 786384 w 1065276"/>
              <a:gd name="connsiteY2" fmla="*/ 338328 h 612648"/>
              <a:gd name="connsiteX3" fmla="*/ 1065276 w 1065276"/>
              <a:gd name="connsiteY3" fmla="*/ 612648 h 61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5276" h="612648">
                <a:moveTo>
                  <a:pt x="0" y="0"/>
                </a:moveTo>
                <a:lnTo>
                  <a:pt x="402336" y="132588"/>
                </a:lnTo>
                <a:lnTo>
                  <a:pt x="786384" y="338328"/>
                </a:lnTo>
                <a:lnTo>
                  <a:pt x="1065276" y="612648"/>
                </a:lnTo>
              </a:path>
            </a:pathLst>
          </a:custGeom>
          <a:noFill/>
          <a:ln>
            <a:solidFill>
              <a:srgbClr val="00B050">
                <a:alpha val="6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Freeform 6"/>
          <p:cNvSpPr/>
          <p:nvPr/>
        </p:nvSpPr>
        <p:spPr>
          <a:xfrm>
            <a:off x="854964" y="1900966"/>
            <a:ext cx="4247388" cy="1496030"/>
          </a:xfrm>
          <a:custGeom>
            <a:avLst/>
            <a:gdLst>
              <a:gd name="connsiteX0" fmla="*/ 0 w 4247388"/>
              <a:gd name="connsiteY0" fmla="*/ 1496030 h 1496030"/>
              <a:gd name="connsiteX1" fmla="*/ 137160 w 4247388"/>
              <a:gd name="connsiteY1" fmla="*/ 1203422 h 1496030"/>
              <a:gd name="connsiteX2" fmla="*/ 347472 w 4247388"/>
              <a:gd name="connsiteY2" fmla="*/ 874238 h 1496030"/>
              <a:gd name="connsiteX3" fmla="*/ 585216 w 4247388"/>
              <a:gd name="connsiteY3" fmla="*/ 618206 h 1496030"/>
              <a:gd name="connsiteX4" fmla="*/ 909828 w 4247388"/>
              <a:gd name="connsiteY4" fmla="*/ 343886 h 1496030"/>
              <a:gd name="connsiteX5" fmla="*/ 1298448 w 4247388"/>
              <a:gd name="connsiteY5" fmla="*/ 151862 h 1496030"/>
              <a:gd name="connsiteX6" fmla="*/ 1728216 w 4247388"/>
              <a:gd name="connsiteY6" fmla="*/ 32990 h 1496030"/>
              <a:gd name="connsiteX7" fmla="*/ 2185416 w 4247388"/>
              <a:gd name="connsiteY7" fmla="*/ 986 h 1496030"/>
              <a:gd name="connsiteX8" fmla="*/ 2628900 w 4247388"/>
              <a:gd name="connsiteY8" fmla="*/ 60422 h 1496030"/>
              <a:gd name="connsiteX9" fmla="*/ 3012948 w 4247388"/>
              <a:gd name="connsiteY9" fmla="*/ 193010 h 1496030"/>
              <a:gd name="connsiteX10" fmla="*/ 3378708 w 4247388"/>
              <a:gd name="connsiteY10" fmla="*/ 371318 h 1496030"/>
              <a:gd name="connsiteX11" fmla="*/ 3698748 w 4247388"/>
              <a:gd name="connsiteY11" fmla="*/ 631922 h 1496030"/>
              <a:gd name="connsiteX12" fmla="*/ 3950208 w 4247388"/>
              <a:gd name="connsiteY12" fmla="*/ 906242 h 1496030"/>
              <a:gd name="connsiteX13" fmla="*/ 4137660 w 4247388"/>
              <a:gd name="connsiteY13" fmla="*/ 1203422 h 1496030"/>
              <a:gd name="connsiteX14" fmla="*/ 4247388 w 4247388"/>
              <a:gd name="connsiteY14" fmla="*/ 1468598 h 1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47388" h="1496030">
                <a:moveTo>
                  <a:pt x="0" y="1496030"/>
                </a:moveTo>
                <a:cubicBezTo>
                  <a:pt x="39624" y="1401542"/>
                  <a:pt x="79248" y="1307054"/>
                  <a:pt x="137160" y="1203422"/>
                </a:cubicBezTo>
                <a:cubicBezTo>
                  <a:pt x="195072" y="1099790"/>
                  <a:pt x="272796" y="971774"/>
                  <a:pt x="347472" y="874238"/>
                </a:cubicBezTo>
                <a:cubicBezTo>
                  <a:pt x="422148" y="776702"/>
                  <a:pt x="491490" y="706598"/>
                  <a:pt x="585216" y="618206"/>
                </a:cubicBezTo>
                <a:cubicBezTo>
                  <a:pt x="678942" y="529814"/>
                  <a:pt x="790956" y="421610"/>
                  <a:pt x="909828" y="343886"/>
                </a:cubicBezTo>
                <a:cubicBezTo>
                  <a:pt x="1028700" y="266162"/>
                  <a:pt x="1162050" y="203678"/>
                  <a:pt x="1298448" y="151862"/>
                </a:cubicBezTo>
                <a:cubicBezTo>
                  <a:pt x="1434846" y="100046"/>
                  <a:pt x="1580388" y="58136"/>
                  <a:pt x="1728216" y="32990"/>
                </a:cubicBezTo>
                <a:cubicBezTo>
                  <a:pt x="1876044" y="7844"/>
                  <a:pt x="2035302" y="-3586"/>
                  <a:pt x="2185416" y="986"/>
                </a:cubicBezTo>
                <a:cubicBezTo>
                  <a:pt x="2335530" y="5558"/>
                  <a:pt x="2490978" y="28418"/>
                  <a:pt x="2628900" y="60422"/>
                </a:cubicBezTo>
                <a:cubicBezTo>
                  <a:pt x="2766822" y="92426"/>
                  <a:pt x="2887980" y="141194"/>
                  <a:pt x="3012948" y="193010"/>
                </a:cubicBezTo>
                <a:cubicBezTo>
                  <a:pt x="3137916" y="244826"/>
                  <a:pt x="3264408" y="298166"/>
                  <a:pt x="3378708" y="371318"/>
                </a:cubicBezTo>
                <a:cubicBezTo>
                  <a:pt x="3493008" y="444470"/>
                  <a:pt x="3603498" y="542768"/>
                  <a:pt x="3698748" y="631922"/>
                </a:cubicBezTo>
                <a:cubicBezTo>
                  <a:pt x="3793998" y="721076"/>
                  <a:pt x="3877056" y="810992"/>
                  <a:pt x="3950208" y="906242"/>
                </a:cubicBezTo>
                <a:cubicBezTo>
                  <a:pt x="4023360" y="1001492"/>
                  <a:pt x="4088130" y="1109696"/>
                  <a:pt x="4137660" y="1203422"/>
                </a:cubicBezTo>
                <a:cubicBezTo>
                  <a:pt x="4187190" y="1297148"/>
                  <a:pt x="4217289" y="1382873"/>
                  <a:pt x="4247388" y="1468598"/>
                </a:cubicBezTo>
              </a:path>
            </a:pathLst>
          </a:custGeom>
          <a:noFill/>
          <a:ln w="9525">
            <a:solidFill>
              <a:schemeClr val="tx1">
                <a:alpha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1302981" y="4004222"/>
            <a:ext cx="2993598" cy="662207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Bend intervals are nested like balanced parenthesis.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517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461665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400" spc="50" dirty="0">
                <a:ln w="11430"/>
                <a:latin typeface="Times New Roman" pitchFamily="18" charset="0"/>
                <a:cs typeface="Times New Roman" pitchFamily="18" charset="0"/>
              </a:rPr>
              <a:t>Graph Thickness, Layer Complexity and Bend Complexity</a:t>
            </a:r>
            <a:endParaRPr lang="en-US" sz="24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99287" y="1288971"/>
            <a:ext cx="82794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CA" sz="1600" dirty="0" err="1" smtClean="0">
                <a:latin typeface="Times New Roman" pitchFamily="18" charset="0"/>
                <a:cs typeface="Times New Roman" pitchFamily="18" charset="0"/>
              </a:rPr>
              <a:t>Fáry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, 1948]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planar graphs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CA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hickness-1</a:t>
            </a:r>
            <a:r>
              <a: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graphs</a:t>
            </a:r>
            <a:r>
              <a: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layer,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bend complexity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0 </a:t>
            </a:r>
            <a:endParaRPr lang="en-CA" sz="1600" dirty="0">
              <a:solidFill>
                <a:srgbClr val="4747FB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99285" y="2328982"/>
            <a:ext cx="86574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[Pach and Wenger, 2001]                      </a:t>
            </a:r>
            <a:r>
              <a:rPr lang="en-CA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err="1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i="1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graphs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layers, bend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complexity 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1600" i="1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CA" sz="1600" dirty="0"/>
          </a:p>
        </p:txBody>
      </p:sp>
      <p:sp>
        <p:nvSpPr>
          <p:cNvPr id="35" name="Rectangle 34"/>
          <p:cNvSpPr/>
          <p:nvPr/>
        </p:nvSpPr>
        <p:spPr>
          <a:xfrm>
            <a:off x="399288" y="1803091"/>
            <a:ext cx="82794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[Erten and Kobourov, 2005]                 </a:t>
            </a:r>
            <a:r>
              <a:rPr lang="en-CA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hickness-2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graphs</a:t>
            </a:r>
            <a:r>
              <a: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layers, bend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complexity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CA" sz="1600" dirty="0"/>
          </a:p>
        </p:txBody>
      </p:sp>
      <p:sp>
        <p:nvSpPr>
          <p:cNvPr id="36" name="Rectangle 35"/>
          <p:cNvSpPr/>
          <p:nvPr/>
        </p:nvSpPr>
        <p:spPr>
          <a:xfrm>
            <a:off x="399288" y="2881432"/>
            <a:ext cx="87447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Badent et al., 2008 &amp; Gordon, 2012]  </a:t>
            </a:r>
            <a:r>
              <a:rPr lang="en-CA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err="1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i="1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graphs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layers, bend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complexity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(1) </a:t>
            </a:r>
            <a:endParaRPr lang="en-CA" sz="1600" dirty="0">
              <a:solidFill>
                <a:srgbClr val="4747FB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9288" y="4187718"/>
            <a:ext cx="87447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CA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Dujmović</a:t>
            </a:r>
            <a:r>
              <a:rPr lang="en-C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C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Wood</a:t>
            </a:r>
            <a:r>
              <a:rPr lang="en-CA" sz="1600" dirty="0" smtClean="0"/>
              <a:t>, 2007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]                 </a:t>
            </a:r>
            <a:r>
              <a:rPr lang="en-CA" sz="1600" dirty="0" err="1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Treewidth</a:t>
            </a:r>
            <a:r>
              <a:rPr lang="en-CA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CA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graphs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  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k/2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layers, bend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complexity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CA" sz="1600" dirty="0">
              <a:solidFill>
                <a:srgbClr val="4747FB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9288" y="4553477"/>
            <a:ext cx="87447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>
                <a:latin typeface="Times New Roman" pitchFamily="18" charset="0"/>
                <a:cs typeface="Times New Roman" pitchFamily="18" charset="0"/>
              </a:rPr>
              <a:t>[Duncan, 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2011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]                                      </a:t>
            </a:r>
            <a:r>
              <a:rPr lang="en-CA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err="1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i="1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graphs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 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(log 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bend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complexity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CA" sz="1600" dirty="0">
              <a:solidFill>
                <a:srgbClr val="4747FB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9288" y="3808894"/>
            <a:ext cx="87447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C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Dillencourt</a:t>
            </a:r>
            <a:r>
              <a:rPr lang="en-C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</a:t>
            </a:r>
            <a:r>
              <a:rPr lang="en-C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  <a:r>
              <a:rPr lang="en-CA" sz="1600" dirty="0" smtClean="0"/>
              <a:t> 2000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]                       </a:t>
            </a:r>
            <a:r>
              <a:rPr lang="en-CA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Complete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graphs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  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n/4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bend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complexity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CA" sz="1600" dirty="0">
              <a:solidFill>
                <a:srgbClr val="4747F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05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461665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400" spc="50" dirty="0">
                <a:ln w="11430"/>
                <a:latin typeface="Times New Roman" pitchFamily="18" charset="0"/>
                <a:cs typeface="Times New Roman" pitchFamily="18" charset="0"/>
              </a:rPr>
              <a:t>Layer Complexity and Bend Complexity</a:t>
            </a:r>
            <a:endParaRPr lang="en-US" sz="24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92296" y="5189114"/>
            <a:ext cx="450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pc="50" dirty="0" smtClean="0">
                <a:ln w="11430"/>
                <a:latin typeface="Times New Roman" pitchFamily="18" charset="0"/>
                <a:cs typeface="Times New Roman" pitchFamily="18" charset="0"/>
              </a:rPr>
              <a:t>Layer complexity = 3, Bend complexity = 2</a:t>
            </a:r>
            <a:endParaRPr lang="en-CA" dirty="0"/>
          </a:p>
        </p:txBody>
      </p:sp>
      <p:sp>
        <p:nvSpPr>
          <p:cNvPr id="257" name="Rectangle 256"/>
          <p:cNvSpPr/>
          <p:nvPr/>
        </p:nvSpPr>
        <p:spPr>
          <a:xfrm>
            <a:off x="800891" y="1548110"/>
            <a:ext cx="74703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0052F6"/>
                </a:solidFill>
                <a:latin typeface="Times New Roman" pitchFamily="18" charset="0"/>
                <a:cs typeface="Times New Roman" pitchFamily="18" charset="0"/>
              </a:rPr>
              <a:t>Layer Complexity of a Drawing </a:t>
            </a:r>
            <a:r>
              <a:rPr lang="en-CA" dirty="0">
                <a:solidFill>
                  <a:srgbClr val="0052F6"/>
                </a:solidFill>
                <a:latin typeface="Script MT Bold" pitchFamily="66" charset="0"/>
                <a:cs typeface="Times New Roman" pitchFamily="18" charset="0"/>
              </a:rPr>
              <a:t>D </a:t>
            </a:r>
            <a:r>
              <a:rPr lang="en-CA" dirty="0" smtClean="0">
                <a:solidFill>
                  <a:srgbClr val="0052F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solidFill>
                <a:srgbClr val="0052F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smallest number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such that </a:t>
            </a:r>
            <a:r>
              <a:rPr lang="en-CA" dirty="0">
                <a:latin typeface="Script MT Bold" pitchFamily="66" charset="0"/>
                <a:cs typeface="Times New Roman" pitchFamily="18" charset="0"/>
              </a:rPr>
              <a:t>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be decomposed into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planar drawings. </a:t>
            </a:r>
            <a:endParaRPr lang="en-C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800890" y="2255072"/>
            <a:ext cx="6638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0052F6"/>
                </a:solidFill>
                <a:latin typeface="Times New Roman" pitchFamily="18" charset="0"/>
                <a:cs typeface="Times New Roman" pitchFamily="18" charset="0"/>
              </a:rPr>
              <a:t>Bend Complexity of a Drawing </a:t>
            </a:r>
            <a:r>
              <a:rPr lang="en-CA" dirty="0">
                <a:solidFill>
                  <a:srgbClr val="0052F6"/>
                </a:solidFill>
                <a:latin typeface="Script MT Bold" pitchFamily="66" charset="0"/>
                <a:cs typeface="Times New Roman" pitchFamily="18" charset="0"/>
              </a:rPr>
              <a:t>D</a:t>
            </a:r>
            <a:r>
              <a:rPr lang="en-CA" dirty="0">
                <a:solidFill>
                  <a:srgbClr val="0052F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CA" dirty="0">
                <a:solidFill>
                  <a:srgbClr val="0052F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CA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number of bends per edge.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C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670485" y="3555187"/>
            <a:ext cx="5948721" cy="1435168"/>
          </a:xfrm>
          <a:prstGeom prst="rect">
            <a:avLst/>
          </a:prstGeom>
          <a:solidFill>
            <a:srgbClr val="00B050">
              <a:alpha val="4000"/>
            </a:srgb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1398907" y="3659447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9" name="Oval 88"/>
          <p:cNvSpPr/>
          <p:nvPr/>
        </p:nvSpPr>
        <p:spPr>
          <a:xfrm>
            <a:off x="1400766" y="4649789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0" name="Oval 89"/>
          <p:cNvSpPr/>
          <p:nvPr/>
        </p:nvSpPr>
        <p:spPr>
          <a:xfrm>
            <a:off x="852067" y="4368435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1" name="Oval 90"/>
          <p:cNvSpPr/>
          <p:nvPr/>
        </p:nvSpPr>
        <p:spPr>
          <a:xfrm>
            <a:off x="2001796" y="3819280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2" name="Oval 91"/>
          <p:cNvSpPr/>
          <p:nvPr/>
        </p:nvSpPr>
        <p:spPr>
          <a:xfrm>
            <a:off x="1647639" y="4367825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3" name="Straight Connector 92"/>
          <p:cNvCxnSpPr>
            <a:stCxn id="88" idx="4"/>
            <a:endCxn id="89" idx="0"/>
          </p:cNvCxnSpPr>
          <p:nvPr/>
        </p:nvCxnSpPr>
        <p:spPr>
          <a:xfrm>
            <a:off x="1452187" y="3766007"/>
            <a:ext cx="1860" cy="8837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91" idx="2"/>
            <a:endCxn id="90" idx="7"/>
          </p:cNvCxnSpPr>
          <p:nvPr/>
        </p:nvCxnSpPr>
        <p:spPr>
          <a:xfrm flipH="1">
            <a:off x="943022" y="3872560"/>
            <a:ext cx="1058774" cy="5114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1098847" y="3953181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6" name="Straight Connector 95"/>
          <p:cNvCxnSpPr>
            <a:stCxn id="95" idx="5"/>
            <a:endCxn id="92" idx="1"/>
          </p:cNvCxnSpPr>
          <p:nvPr/>
        </p:nvCxnSpPr>
        <p:spPr>
          <a:xfrm>
            <a:off x="1189802" y="4044136"/>
            <a:ext cx="473442" cy="3392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Elbow Connector 96"/>
          <p:cNvCxnSpPr>
            <a:stCxn id="90" idx="4"/>
            <a:endCxn id="91" idx="4"/>
          </p:cNvCxnSpPr>
          <p:nvPr/>
        </p:nvCxnSpPr>
        <p:spPr>
          <a:xfrm rot="5400000" flipH="1" flipV="1">
            <a:off x="1205634" y="3625553"/>
            <a:ext cx="549155" cy="1149729"/>
          </a:xfrm>
          <a:prstGeom prst="bentConnector3">
            <a:avLst>
              <a:gd name="adj1" fmla="val -65305"/>
            </a:avLst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Elbow Connector 97"/>
          <p:cNvCxnSpPr>
            <a:stCxn id="88" idx="2"/>
            <a:endCxn id="90" idx="0"/>
          </p:cNvCxnSpPr>
          <p:nvPr/>
        </p:nvCxnSpPr>
        <p:spPr>
          <a:xfrm rot="10800000" flipV="1">
            <a:off x="905348" y="3712727"/>
            <a:ext cx="493560" cy="65570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3539185" y="3666928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0" name="Oval 99"/>
          <p:cNvSpPr/>
          <p:nvPr/>
        </p:nvSpPr>
        <p:spPr>
          <a:xfrm>
            <a:off x="3541045" y="4657270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1" name="Oval 100"/>
          <p:cNvSpPr/>
          <p:nvPr/>
        </p:nvSpPr>
        <p:spPr>
          <a:xfrm>
            <a:off x="2992345" y="4375916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2" name="Oval 101"/>
          <p:cNvSpPr/>
          <p:nvPr/>
        </p:nvSpPr>
        <p:spPr>
          <a:xfrm>
            <a:off x="4142074" y="3826761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3" name="Oval 102"/>
          <p:cNvSpPr/>
          <p:nvPr/>
        </p:nvSpPr>
        <p:spPr>
          <a:xfrm>
            <a:off x="3787917" y="4375306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4" name="Straight Connector 103"/>
          <p:cNvCxnSpPr>
            <a:stCxn id="102" idx="2"/>
            <a:endCxn id="101" idx="7"/>
          </p:cNvCxnSpPr>
          <p:nvPr/>
        </p:nvCxnSpPr>
        <p:spPr>
          <a:xfrm flipH="1">
            <a:off x="3083300" y="3880041"/>
            <a:ext cx="1058774" cy="5114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>
            <a:off x="3239125" y="3960661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6" name="Elbow Connector 105"/>
          <p:cNvCxnSpPr>
            <a:stCxn id="101" idx="4"/>
            <a:endCxn id="102" idx="4"/>
          </p:cNvCxnSpPr>
          <p:nvPr/>
        </p:nvCxnSpPr>
        <p:spPr>
          <a:xfrm rot="5400000" flipH="1" flipV="1">
            <a:off x="3345912" y="3633033"/>
            <a:ext cx="549155" cy="1149729"/>
          </a:xfrm>
          <a:prstGeom prst="bentConnector3">
            <a:avLst>
              <a:gd name="adj1" fmla="val -65305"/>
            </a:avLst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>
          <a:xfrm>
            <a:off x="5564645" y="3653562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8" name="Oval 107"/>
          <p:cNvSpPr/>
          <p:nvPr/>
        </p:nvSpPr>
        <p:spPr>
          <a:xfrm>
            <a:off x="5566504" y="4643904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9" name="Oval 108"/>
          <p:cNvSpPr/>
          <p:nvPr/>
        </p:nvSpPr>
        <p:spPr>
          <a:xfrm>
            <a:off x="5017805" y="4362550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0" name="Oval 109"/>
          <p:cNvSpPr/>
          <p:nvPr/>
        </p:nvSpPr>
        <p:spPr>
          <a:xfrm>
            <a:off x="6167534" y="3813395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1" name="Oval 110"/>
          <p:cNvSpPr/>
          <p:nvPr/>
        </p:nvSpPr>
        <p:spPr>
          <a:xfrm>
            <a:off x="5813377" y="4361940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2" name="Oval 111"/>
          <p:cNvSpPr/>
          <p:nvPr/>
        </p:nvSpPr>
        <p:spPr>
          <a:xfrm>
            <a:off x="5264585" y="3947296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13" name="Straight Connector 112"/>
          <p:cNvCxnSpPr>
            <a:stCxn id="112" idx="5"/>
            <a:endCxn id="111" idx="1"/>
          </p:cNvCxnSpPr>
          <p:nvPr/>
        </p:nvCxnSpPr>
        <p:spPr>
          <a:xfrm>
            <a:off x="5355540" y="4038250"/>
            <a:ext cx="473442" cy="3392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stCxn id="107" idx="2"/>
            <a:endCxn id="109" idx="0"/>
          </p:cNvCxnSpPr>
          <p:nvPr/>
        </p:nvCxnSpPr>
        <p:spPr>
          <a:xfrm rot="10800000" flipV="1">
            <a:off x="5071086" y="3706842"/>
            <a:ext cx="493560" cy="65570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val 114"/>
          <p:cNvSpPr/>
          <p:nvPr/>
        </p:nvSpPr>
        <p:spPr>
          <a:xfrm>
            <a:off x="7562118" y="3642619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6" name="Oval 115"/>
          <p:cNvSpPr/>
          <p:nvPr/>
        </p:nvSpPr>
        <p:spPr>
          <a:xfrm>
            <a:off x="7563978" y="4632961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7" name="Oval 116"/>
          <p:cNvSpPr/>
          <p:nvPr/>
        </p:nvSpPr>
        <p:spPr>
          <a:xfrm>
            <a:off x="7015278" y="4351607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8" name="Oval 117"/>
          <p:cNvSpPr/>
          <p:nvPr/>
        </p:nvSpPr>
        <p:spPr>
          <a:xfrm>
            <a:off x="8165007" y="3802452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9" name="Oval 118"/>
          <p:cNvSpPr/>
          <p:nvPr/>
        </p:nvSpPr>
        <p:spPr>
          <a:xfrm>
            <a:off x="7810850" y="4350997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20" name="Straight Connector 119"/>
          <p:cNvCxnSpPr>
            <a:stCxn id="115" idx="4"/>
            <a:endCxn id="116" idx="0"/>
          </p:cNvCxnSpPr>
          <p:nvPr/>
        </p:nvCxnSpPr>
        <p:spPr>
          <a:xfrm>
            <a:off x="7615398" y="3749179"/>
            <a:ext cx="1860" cy="8837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1" name="Oval 120"/>
          <p:cNvSpPr/>
          <p:nvPr/>
        </p:nvSpPr>
        <p:spPr>
          <a:xfrm>
            <a:off x="7262058" y="3936352"/>
            <a:ext cx="106560" cy="10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2" name="Right Arrow 121"/>
          <p:cNvSpPr/>
          <p:nvPr/>
        </p:nvSpPr>
        <p:spPr>
          <a:xfrm>
            <a:off x="2295995" y="4232864"/>
            <a:ext cx="182469" cy="136851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20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461665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400" spc="50" dirty="0" smtClean="0">
                <a:ln w="11430"/>
                <a:latin typeface="Times New Roman" pitchFamily="18" charset="0"/>
                <a:cs typeface="Times New Roman" pitchFamily="18" charset="0"/>
              </a:rPr>
              <a:t>Graph Thickness, Layer Complexity </a:t>
            </a:r>
            <a:r>
              <a:rPr lang="en-CA" sz="2400" spc="50" dirty="0">
                <a:ln w="11430"/>
                <a:latin typeface="Times New Roman" pitchFamily="18" charset="0"/>
                <a:cs typeface="Times New Roman" pitchFamily="18" charset="0"/>
              </a:rPr>
              <a:t>and Bend Complexity</a:t>
            </a:r>
            <a:endParaRPr lang="en-US" sz="24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20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461665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400" spc="50" dirty="0">
                <a:ln w="11430"/>
                <a:latin typeface="Times New Roman" pitchFamily="18" charset="0"/>
                <a:cs typeface="Times New Roman" pitchFamily="18" charset="0"/>
              </a:rPr>
              <a:t>Graph Thickness, Layer Complexity and Bend Complexity</a:t>
            </a:r>
            <a:endParaRPr lang="en-US" sz="24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99287" y="1288971"/>
            <a:ext cx="82794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CA" sz="1600" dirty="0" err="1" smtClean="0">
                <a:latin typeface="Times New Roman" pitchFamily="18" charset="0"/>
                <a:cs typeface="Times New Roman" pitchFamily="18" charset="0"/>
              </a:rPr>
              <a:t>Fáry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, 1948]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planar graphs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CA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hickness-1</a:t>
            </a:r>
            <a:r>
              <a: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graphs</a:t>
            </a:r>
            <a:r>
              <a: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layer,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bend complexity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0 </a:t>
            </a:r>
            <a:endParaRPr lang="en-CA" sz="1600" dirty="0">
              <a:solidFill>
                <a:srgbClr val="4747FB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99285" y="2328982"/>
            <a:ext cx="86574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[Pach and Wenger, 2001]                      </a:t>
            </a:r>
            <a:r>
              <a:rPr lang="en-CA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err="1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i="1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graphs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layers, bend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complexity 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1600" i="1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CA" sz="1600" dirty="0"/>
          </a:p>
        </p:txBody>
      </p:sp>
      <p:sp>
        <p:nvSpPr>
          <p:cNvPr id="35" name="Rectangle 34"/>
          <p:cNvSpPr/>
          <p:nvPr/>
        </p:nvSpPr>
        <p:spPr>
          <a:xfrm>
            <a:off x="399288" y="1803091"/>
            <a:ext cx="82794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[Erten and Kobourov, 2005]                 </a:t>
            </a:r>
            <a:r>
              <a:rPr lang="en-CA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hickness-2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graphs</a:t>
            </a:r>
            <a:r>
              <a: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layers, bend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complexity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CA" sz="1600" dirty="0"/>
          </a:p>
        </p:txBody>
      </p:sp>
      <p:sp>
        <p:nvSpPr>
          <p:cNvPr id="36" name="Rectangle 35"/>
          <p:cNvSpPr/>
          <p:nvPr/>
        </p:nvSpPr>
        <p:spPr>
          <a:xfrm>
            <a:off x="399288" y="2881432"/>
            <a:ext cx="87447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Badent et al., 2008 &amp; Gordon, 2012]  </a:t>
            </a:r>
            <a:r>
              <a:rPr lang="en-CA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err="1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i="1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graphs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layers, bend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complexity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(1) </a:t>
            </a:r>
            <a:endParaRPr lang="en-CA" sz="1600" dirty="0">
              <a:solidFill>
                <a:srgbClr val="4747FB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83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461665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400" spc="50" dirty="0">
                <a:ln w="11430"/>
                <a:latin typeface="Times New Roman" pitchFamily="18" charset="0"/>
                <a:cs typeface="Times New Roman" pitchFamily="18" charset="0"/>
              </a:rPr>
              <a:t>Graph Thickness, Layer Complexity and Bend Complexity</a:t>
            </a:r>
            <a:endParaRPr lang="en-US" sz="24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99287" y="1288971"/>
            <a:ext cx="82794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CA" sz="1600" dirty="0" err="1" smtClean="0">
                <a:latin typeface="Times New Roman" pitchFamily="18" charset="0"/>
                <a:cs typeface="Times New Roman" pitchFamily="18" charset="0"/>
              </a:rPr>
              <a:t>Fáry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, 1948]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planar graphs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CA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hickness-1</a:t>
            </a:r>
            <a:r>
              <a: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graphs</a:t>
            </a:r>
            <a:r>
              <a: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layer,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bend complexity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0 </a:t>
            </a:r>
            <a:endParaRPr lang="en-CA" sz="1600" dirty="0">
              <a:solidFill>
                <a:srgbClr val="4747FB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99285" y="2328982"/>
            <a:ext cx="86574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[Pach and Wenger, 2001]                      </a:t>
            </a:r>
            <a:r>
              <a:rPr lang="en-CA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err="1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i="1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graphs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layers, bend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complexity 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1600" i="1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CA" sz="1600" dirty="0"/>
          </a:p>
        </p:txBody>
      </p:sp>
      <p:sp>
        <p:nvSpPr>
          <p:cNvPr id="35" name="Rectangle 34"/>
          <p:cNvSpPr/>
          <p:nvPr/>
        </p:nvSpPr>
        <p:spPr>
          <a:xfrm>
            <a:off x="399288" y="1803091"/>
            <a:ext cx="82794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[Erten and Kobourov, 2005]                 </a:t>
            </a:r>
            <a:r>
              <a:rPr lang="en-CA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hickness-2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graphs</a:t>
            </a:r>
            <a:r>
              <a: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layers, bend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complexity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CA" sz="1600" dirty="0"/>
          </a:p>
        </p:txBody>
      </p:sp>
      <p:sp>
        <p:nvSpPr>
          <p:cNvPr id="36" name="Rectangle 35"/>
          <p:cNvSpPr/>
          <p:nvPr/>
        </p:nvSpPr>
        <p:spPr>
          <a:xfrm>
            <a:off x="399288" y="2881432"/>
            <a:ext cx="87447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Badent et al., 2008 &amp; Gordon, 2012]  </a:t>
            </a:r>
            <a:r>
              <a:rPr lang="en-CA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err="1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i="1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graphs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layers, bend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complexity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(1) </a:t>
            </a:r>
            <a:endParaRPr lang="en-CA" sz="1600" dirty="0">
              <a:solidFill>
                <a:srgbClr val="4747FB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69357" y="3553096"/>
            <a:ext cx="7526594" cy="1905875"/>
          </a:xfrm>
          <a:prstGeom prst="rect">
            <a:avLst/>
          </a:prstGeom>
          <a:solidFill>
            <a:schemeClr val="bg1">
              <a:lumMod val="95000"/>
              <a:alpha val="86000"/>
            </a:scheme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51645" y="4005907"/>
            <a:ext cx="71231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Can we draw t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hickness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graphs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layers with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bend complexity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79983" y="4693750"/>
            <a:ext cx="71470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Can we improve the 3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(1) bound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59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869357" y="3553096"/>
            <a:ext cx="7526594" cy="1905875"/>
          </a:xfrm>
          <a:prstGeom prst="rect">
            <a:avLst/>
          </a:prstGeom>
          <a:solidFill>
            <a:schemeClr val="bg1">
              <a:lumMod val="95000"/>
              <a:alpha val="86000"/>
            </a:schemeClr>
          </a:solidFill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304800"/>
            <a:ext cx="9144000" cy="461665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400" spc="50" dirty="0">
                <a:ln w="11430"/>
                <a:latin typeface="Times New Roman" pitchFamily="18" charset="0"/>
                <a:cs typeface="Times New Roman" pitchFamily="18" charset="0"/>
              </a:rPr>
              <a:t>Graph Thickness, Layer Complexity and Bend Complexity</a:t>
            </a:r>
            <a:endParaRPr lang="en-US" sz="24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51645" y="4005907"/>
            <a:ext cx="71231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Can we draw t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hickness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graphs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layers with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bend complexity?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 This Presentation 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Yes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for any fixed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CA" i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679983" y="4693750"/>
            <a:ext cx="71470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Can we improve the 3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(1) bound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This Presentation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2.5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-1" y="6445250"/>
            <a:ext cx="5029201" cy="412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ICALP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July 12, 2016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9287" y="1288971"/>
            <a:ext cx="82794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CA" sz="1600" dirty="0" err="1" smtClean="0">
                <a:latin typeface="Times New Roman" pitchFamily="18" charset="0"/>
                <a:cs typeface="Times New Roman" pitchFamily="18" charset="0"/>
              </a:rPr>
              <a:t>Fáry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, 1948]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planar graphs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CA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hickness-1</a:t>
            </a:r>
            <a:r>
              <a: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graphs</a:t>
            </a:r>
            <a:r>
              <a: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layer,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bend complexity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0 </a:t>
            </a:r>
            <a:endParaRPr lang="en-CA" sz="1600" dirty="0">
              <a:solidFill>
                <a:srgbClr val="4747FB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99285" y="2328982"/>
            <a:ext cx="86574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[Pach and Wenger, 2001]                      </a:t>
            </a:r>
            <a:r>
              <a:rPr lang="en-CA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err="1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i="1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graphs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layers, bend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complexity 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1600" i="1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CA" sz="1600" dirty="0"/>
          </a:p>
        </p:txBody>
      </p:sp>
      <p:sp>
        <p:nvSpPr>
          <p:cNvPr id="35" name="Rectangle 34"/>
          <p:cNvSpPr/>
          <p:nvPr/>
        </p:nvSpPr>
        <p:spPr>
          <a:xfrm>
            <a:off x="399288" y="1803091"/>
            <a:ext cx="82794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[Erten and Kobourov, 2005]                 </a:t>
            </a:r>
            <a:r>
              <a:rPr lang="en-CA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hickness-2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graphs</a:t>
            </a:r>
            <a:r>
              <a: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layers, bend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complexity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CA" sz="1600" dirty="0"/>
          </a:p>
        </p:txBody>
      </p:sp>
      <p:sp>
        <p:nvSpPr>
          <p:cNvPr id="36" name="Rectangle 35"/>
          <p:cNvSpPr/>
          <p:nvPr/>
        </p:nvSpPr>
        <p:spPr>
          <a:xfrm>
            <a:off x="399288" y="2881432"/>
            <a:ext cx="87447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Badent et al., 2008 &amp; Gordon, 2012]  </a:t>
            </a:r>
            <a:r>
              <a:rPr lang="en-CA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err="1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hickness</a:t>
            </a:r>
            <a:r>
              <a:rPr lang="en-US" sz="1600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i="1" dirty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graphs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layers, bend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complexity 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600" i="1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dirty="0" smtClean="0">
                <a:solidFill>
                  <a:srgbClr val="4747FB"/>
                </a:solidFill>
                <a:latin typeface="Times New Roman" pitchFamily="18" charset="0"/>
                <a:cs typeface="Times New Roman" pitchFamily="18" charset="0"/>
              </a:rPr>
              <a:t>(1) </a:t>
            </a:r>
            <a:endParaRPr lang="en-CA" sz="1600" dirty="0">
              <a:solidFill>
                <a:srgbClr val="4747F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12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3173</TotalTime>
  <Words>2801</Words>
  <Application>Microsoft Office PowerPoint</Application>
  <PresentationFormat>On-screen Show (4:3)</PresentationFormat>
  <Paragraphs>620</Paragraphs>
  <Slides>48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Appendix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Debajyoti Mondal</dc:creator>
  <cp:lastModifiedBy>Djyoti</cp:lastModifiedBy>
  <cp:revision>238</cp:revision>
  <cp:lastPrinted>2016-07-12T02:23:41Z</cp:lastPrinted>
  <dcterms:created xsi:type="dcterms:W3CDTF">2006-08-16T00:00:00Z</dcterms:created>
  <dcterms:modified xsi:type="dcterms:W3CDTF">2016-07-12T03:39:18Z</dcterms:modified>
</cp:coreProperties>
</file>